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7"/>
  </p:notesMasterIdLst>
  <p:sldIdLst>
    <p:sldId id="256" r:id="rId2"/>
    <p:sldId id="257" r:id="rId3"/>
    <p:sldId id="258" r:id="rId4"/>
    <p:sldId id="259" r:id="rId5"/>
    <p:sldId id="260" r:id="rId6"/>
  </p:sldIdLst>
  <p:sldSz cx="7559675"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5532E3-BC5A-41C3-884F-A1EB4892EE59}">
  <a:tblStyle styleId="{DB5532E3-BC5A-41C3-884F-A1EB4892EE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140" y="-4644"/>
      </p:cViewPr>
      <p:guideLst>
        <p:guide orient="horz" pos="3368"/>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15"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340188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0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94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00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228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7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257705" y="5891409"/>
            <a:ext cx="7044600" cy="1647900"/>
          </a:xfrm>
          <a:prstGeom prst="rect">
            <a:avLst/>
          </a:prstGeom>
        </p:spPr>
        <p:txBody>
          <a:bodyPr spcFirstLastPara="1" wrap="square" lIns="104875" tIns="104875" rIns="104875" bIns="104875" anchor="t"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900"/>
          </a:xfrm>
          <a:prstGeom prst="rect">
            <a:avLst/>
          </a:prstGeom>
        </p:spPr>
        <p:txBody>
          <a:bodyPr spcFirstLastPara="1" wrap="square" lIns="104875" tIns="104875" rIns="104875" bIns="104875" anchor="ctr" anchorCtr="0">
            <a:noAutofit/>
          </a:bodyPr>
          <a:lstStyle>
            <a:lvl1pPr lvl="0" algn="ctr">
              <a:spcBef>
                <a:spcPts val="0"/>
              </a:spcBef>
              <a:spcAft>
                <a:spcPts val="0"/>
              </a:spcAft>
              <a:buSzPts val="4100"/>
              <a:buNone/>
              <a:defRPr sz="4100"/>
            </a:lvl1pPr>
            <a:lvl2pPr lvl="1" algn="ctr">
              <a:spcBef>
                <a:spcPts val="0"/>
              </a:spcBef>
              <a:spcAft>
                <a:spcPts val="0"/>
              </a:spcAft>
              <a:buSzPts val="4100"/>
              <a:buNone/>
              <a:defRPr sz="4100"/>
            </a:lvl2pPr>
            <a:lvl3pPr lvl="2" algn="ctr">
              <a:spcBef>
                <a:spcPts val="0"/>
              </a:spcBef>
              <a:spcAft>
                <a:spcPts val="0"/>
              </a:spcAft>
              <a:buSzPts val="4100"/>
              <a:buNone/>
              <a:defRPr sz="4100"/>
            </a:lvl3pPr>
            <a:lvl4pPr lvl="3" algn="ctr">
              <a:spcBef>
                <a:spcPts val="0"/>
              </a:spcBef>
              <a:spcAft>
                <a:spcPts val="0"/>
              </a:spcAft>
              <a:buSzPts val="4100"/>
              <a:buNone/>
              <a:defRPr sz="4100"/>
            </a:lvl4pPr>
            <a:lvl5pPr lvl="4" algn="ctr">
              <a:spcBef>
                <a:spcPts val="0"/>
              </a:spcBef>
              <a:spcAft>
                <a:spcPts val="0"/>
              </a:spcAft>
              <a:buSzPts val="4100"/>
              <a:buNone/>
              <a:defRPr sz="4100"/>
            </a:lvl5pPr>
            <a:lvl6pPr lvl="5" algn="ctr">
              <a:spcBef>
                <a:spcPts val="0"/>
              </a:spcBef>
              <a:spcAft>
                <a:spcPts val="0"/>
              </a:spcAft>
              <a:buSzPts val="4100"/>
              <a:buNone/>
              <a:defRPr sz="4100"/>
            </a:lvl6pPr>
            <a:lvl7pPr lvl="6" algn="ctr">
              <a:spcBef>
                <a:spcPts val="0"/>
              </a:spcBef>
              <a:spcAft>
                <a:spcPts val="0"/>
              </a:spcAft>
              <a:buSzPts val="4100"/>
              <a:buNone/>
              <a:defRPr sz="4100"/>
            </a:lvl7pPr>
            <a:lvl8pPr lvl="7" algn="ctr">
              <a:spcBef>
                <a:spcPts val="0"/>
              </a:spcBef>
              <a:spcAft>
                <a:spcPts val="0"/>
              </a:spcAft>
              <a:buSzPts val="4100"/>
              <a:buNone/>
              <a:defRPr sz="4100"/>
            </a:lvl8pPr>
            <a:lvl9pPr lvl="8" algn="ctr">
              <a:spcBef>
                <a:spcPts val="0"/>
              </a:spcBef>
              <a:spcAft>
                <a:spcPts val="0"/>
              </a:spcAft>
              <a:buSzPts val="4100"/>
              <a:buNone/>
              <a:defRPr sz="41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104875" tIns="104875" rIns="104875" bIns="10487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5"/>
          <p:cNvSpPr txBox="1">
            <a:spLocks noGrp="1"/>
          </p:cNvSpPr>
          <p:nvPr>
            <p:ph type="body" idx="1"/>
          </p:nvPr>
        </p:nvSpPr>
        <p:spPr>
          <a:xfrm>
            <a:off x="257705" y="2395696"/>
            <a:ext cx="3306900" cy="7101600"/>
          </a:xfrm>
          <a:prstGeom prst="rect">
            <a:avLst/>
          </a:prstGeom>
        </p:spPr>
        <p:txBody>
          <a:bodyPr spcFirstLastPara="1" wrap="square" lIns="104875" tIns="104875" rIns="104875" bIns="104875" anchor="t" anchorCtr="0">
            <a:noAutofit/>
          </a:bodyPr>
          <a:lstStyle>
            <a:lvl1pPr marL="457200" lvl="0" indent="-330200">
              <a:spcBef>
                <a:spcPts val="0"/>
              </a:spcBef>
              <a:spcAft>
                <a:spcPts val="0"/>
              </a:spcAft>
              <a:buSzPts val="1600"/>
              <a:buChar char="●"/>
              <a:defRPr sz="16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23" name="Google Shape;23;p5"/>
          <p:cNvSpPr txBox="1">
            <a:spLocks noGrp="1"/>
          </p:cNvSpPr>
          <p:nvPr>
            <p:ph type="body" idx="2"/>
          </p:nvPr>
        </p:nvSpPr>
        <p:spPr>
          <a:xfrm>
            <a:off x="3995291" y="2395696"/>
            <a:ext cx="3306900" cy="7101600"/>
          </a:xfrm>
          <a:prstGeom prst="rect">
            <a:avLst/>
          </a:prstGeom>
        </p:spPr>
        <p:txBody>
          <a:bodyPr spcFirstLastPara="1" wrap="square" lIns="104875" tIns="104875" rIns="104875" bIns="104875" anchor="t" anchorCtr="0">
            <a:noAutofit/>
          </a:bodyPr>
          <a:lstStyle>
            <a:lvl1pPr marL="457200" lvl="0" indent="-330200">
              <a:spcBef>
                <a:spcPts val="0"/>
              </a:spcBef>
              <a:spcAft>
                <a:spcPts val="0"/>
              </a:spcAft>
              <a:buSzPts val="1600"/>
              <a:buChar char="●"/>
              <a:defRPr sz="16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104875" tIns="104875" rIns="104875" bIns="10487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1100"/>
          </a:xfrm>
          <a:prstGeom prst="rect">
            <a:avLst/>
          </a:prstGeom>
        </p:spPr>
        <p:txBody>
          <a:bodyPr spcFirstLastPara="1" wrap="square" lIns="104875" tIns="104875" rIns="104875" bIns="104875" anchor="b" anchorCtr="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30" name="Google Shape;30;p7"/>
          <p:cNvSpPr txBox="1">
            <a:spLocks noGrp="1"/>
          </p:cNvSpPr>
          <p:nvPr>
            <p:ph type="body" idx="1"/>
          </p:nvPr>
        </p:nvSpPr>
        <p:spPr>
          <a:xfrm>
            <a:off x="257705" y="2888617"/>
            <a:ext cx="2321700" cy="6609000"/>
          </a:xfrm>
          <a:prstGeom prst="rect">
            <a:avLst/>
          </a:prstGeom>
        </p:spPr>
        <p:txBody>
          <a:bodyPr spcFirstLastPara="1" wrap="square" lIns="104875" tIns="104875" rIns="104875" bIns="104875" anchor="t" anchorCtr="0">
            <a:noAutofit/>
          </a:bodyPr>
          <a:lstStyle>
            <a:lvl1pPr marL="457200" lvl="0" indent="-317500">
              <a:spcBef>
                <a:spcPts val="0"/>
              </a:spcBef>
              <a:spcAft>
                <a:spcPts val="0"/>
              </a:spcAft>
              <a:buSzPts val="1400"/>
              <a:buChar char="●"/>
              <a:defRPr sz="14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500"/>
          </a:xfrm>
          <a:prstGeom prst="rect">
            <a:avLst/>
          </a:prstGeom>
        </p:spPr>
        <p:txBody>
          <a:bodyPr spcFirstLastPara="1" wrap="square" lIns="104875" tIns="104875" rIns="104875" bIns="104875" anchor="ctr" anchorCtr="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104875" tIns="104875" rIns="104875" bIns="1048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104875" tIns="104875" rIns="104875" bIns="10487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104875" tIns="104875" rIns="104875" bIns="104875" anchor="ctr" anchorCtr="0">
            <a:noAutofit/>
          </a:bodyPr>
          <a:lstStyle>
            <a:lvl1pPr marL="457200" lvl="0" indent="-361950">
              <a:spcBef>
                <a:spcPts val="0"/>
              </a:spcBef>
              <a:spcAft>
                <a:spcPts val="0"/>
              </a:spcAft>
              <a:buSzPts val="2100"/>
              <a:buChar char="●"/>
              <a:defRPr/>
            </a:lvl1pPr>
            <a:lvl2pPr marL="914400" lvl="1" indent="-330200">
              <a:spcBef>
                <a:spcPts val="1800"/>
              </a:spcBef>
              <a:spcAft>
                <a:spcPts val="0"/>
              </a:spcAft>
              <a:buSzPts val="1600"/>
              <a:buChar char="○"/>
              <a:defRPr/>
            </a:lvl2pPr>
            <a:lvl3pPr marL="1371600" lvl="2" indent="-330200">
              <a:spcBef>
                <a:spcPts val="1800"/>
              </a:spcBef>
              <a:spcAft>
                <a:spcPts val="0"/>
              </a:spcAft>
              <a:buSzPts val="1600"/>
              <a:buChar char="■"/>
              <a:defRPr/>
            </a:lvl3pPr>
            <a:lvl4pPr marL="1828800" lvl="3" indent="-330200">
              <a:spcBef>
                <a:spcPts val="1800"/>
              </a:spcBef>
              <a:spcAft>
                <a:spcPts val="0"/>
              </a:spcAft>
              <a:buSzPts val="1600"/>
              <a:buChar char="●"/>
              <a:defRPr/>
            </a:lvl4pPr>
            <a:lvl5pPr marL="2286000" lvl="4" indent="-330200">
              <a:spcBef>
                <a:spcPts val="1800"/>
              </a:spcBef>
              <a:spcAft>
                <a:spcPts val="0"/>
              </a:spcAft>
              <a:buSzPts val="1600"/>
              <a:buChar char="○"/>
              <a:defRPr/>
            </a:lvl5pPr>
            <a:lvl6pPr marL="2743200" lvl="5" indent="-330200">
              <a:spcBef>
                <a:spcPts val="1800"/>
              </a:spcBef>
              <a:spcAft>
                <a:spcPts val="0"/>
              </a:spcAft>
              <a:buSzPts val="1600"/>
              <a:buChar char="■"/>
              <a:defRPr/>
            </a:lvl6pPr>
            <a:lvl7pPr marL="3200400" lvl="6" indent="-330200">
              <a:spcBef>
                <a:spcPts val="1800"/>
              </a:spcBef>
              <a:spcAft>
                <a:spcPts val="0"/>
              </a:spcAft>
              <a:buSzPts val="1600"/>
              <a:buChar char="●"/>
              <a:defRPr/>
            </a:lvl7pPr>
            <a:lvl8pPr marL="3657600" lvl="7" indent="-330200">
              <a:spcBef>
                <a:spcPts val="1800"/>
              </a:spcBef>
              <a:spcAft>
                <a:spcPts val="0"/>
              </a:spcAft>
              <a:buSzPts val="1600"/>
              <a:buChar char="○"/>
              <a:defRPr/>
            </a:lvl8pPr>
            <a:lvl9pPr marL="4114800" lvl="8" indent="-330200">
              <a:spcBef>
                <a:spcPts val="1800"/>
              </a:spcBef>
              <a:spcAft>
                <a:spcPts val="1800"/>
              </a:spcAft>
              <a:buSzPts val="16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600"/>
          </a:xfrm>
          <a:prstGeom prst="rect">
            <a:avLst/>
          </a:prstGeom>
        </p:spPr>
        <p:txBody>
          <a:bodyPr spcFirstLastPara="1" wrap="square" lIns="104875" tIns="104875" rIns="104875" bIns="104875" anchor="ctr" anchorCtr="0">
            <a:noAutofit/>
          </a:bodyPr>
          <a:lstStyle>
            <a:lvl1pPr marL="457200" lvl="0" indent="-228600">
              <a:lnSpc>
                <a:spcPct val="100000"/>
              </a:lnSpc>
              <a:spcBef>
                <a:spcPts val="0"/>
              </a:spcBef>
              <a:spcAft>
                <a:spcPts val="0"/>
              </a:spcAft>
              <a:buSzPts val="21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5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104875" tIns="104875" rIns="104875" bIns="104875" anchor="t" anchorCtr="0">
            <a:noAutofit/>
          </a:bodyPr>
          <a:lstStyle>
            <a:lvl1pPr marL="457200" lvl="0" indent="-361950" algn="ctr">
              <a:spcBef>
                <a:spcPts val="0"/>
              </a:spcBef>
              <a:spcAft>
                <a:spcPts val="0"/>
              </a:spcAft>
              <a:buSzPts val="2100"/>
              <a:buChar char="●"/>
              <a:defRPr/>
            </a:lvl1pPr>
            <a:lvl2pPr marL="914400" lvl="1" indent="-330200" algn="ctr">
              <a:spcBef>
                <a:spcPts val="1800"/>
              </a:spcBef>
              <a:spcAft>
                <a:spcPts val="0"/>
              </a:spcAft>
              <a:buSzPts val="1600"/>
              <a:buChar char="○"/>
              <a:defRPr/>
            </a:lvl2pPr>
            <a:lvl3pPr marL="1371600" lvl="2" indent="-330200" algn="ctr">
              <a:spcBef>
                <a:spcPts val="1800"/>
              </a:spcBef>
              <a:spcAft>
                <a:spcPts val="0"/>
              </a:spcAft>
              <a:buSzPts val="1600"/>
              <a:buChar char="■"/>
              <a:defRPr/>
            </a:lvl3pPr>
            <a:lvl4pPr marL="1828800" lvl="3" indent="-330200" algn="ctr">
              <a:spcBef>
                <a:spcPts val="1800"/>
              </a:spcBef>
              <a:spcAft>
                <a:spcPts val="0"/>
              </a:spcAft>
              <a:buSzPts val="1600"/>
              <a:buChar char="●"/>
              <a:defRPr/>
            </a:lvl4pPr>
            <a:lvl5pPr marL="2286000" lvl="4" indent="-330200" algn="ctr">
              <a:spcBef>
                <a:spcPts val="1800"/>
              </a:spcBef>
              <a:spcAft>
                <a:spcPts val="0"/>
              </a:spcAft>
              <a:buSzPts val="1600"/>
              <a:buChar char="○"/>
              <a:defRPr/>
            </a:lvl5pPr>
            <a:lvl6pPr marL="2743200" lvl="5" indent="-330200" algn="ctr">
              <a:spcBef>
                <a:spcPts val="1800"/>
              </a:spcBef>
              <a:spcAft>
                <a:spcPts val="0"/>
              </a:spcAft>
              <a:buSzPts val="1600"/>
              <a:buChar char="■"/>
              <a:defRPr/>
            </a:lvl6pPr>
            <a:lvl7pPr marL="3200400" lvl="6" indent="-330200" algn="ctr">
              <a:spcBef>
                <a:spcPts val="1800"/>
              </a:spcBef>
              <a:spcAft>
                <a:spcPts val="0"/>
              </a:spcAft>
              <a:buSzPts val="1600"/>
              <a:buChar char="●"/>
              <a:defRPr/>
            </a:lvl7pPr>
            <a:lvl8pPr marL="3657600" lvl="7" indent="-330200" algn="ctr">
              <a:spcBef>
                <a:spcPts val="1800"/>
              </a:spcBef>
              <a:spcAft>
                <a:spcPts val="0"/>
              </a:spcAft>
              <a:buSzPts val="1600"/>
              <a:buChar char="○"/>
              <a:defRPr/>
            </a:lvl8pPr>
            <a:lvl9pPr marL="4114800" lvl="8" indent="-330200" algn="ctr">
              <a:spcBef>
                <a:spcPts val="1800"/>
              </a:spcBef>
              <a:spcAft>
                <a:spcPts val="1800"/>
              </a:spcAft>
              <a:buSzPts val="16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104875" tIns="104875" rIns="104875" bIns="104875" anchor="t" anchorCtr="0">
            <a:noAutofit/>
          </a:bodyPr>
          <a:lstStyle>
            <a:lvl1pPr lvl="0">
              <a:spcBef>
                <a:spcPts val="0"/>
              </a:spcBef>
              <a:spcAft>
                <a:spcPts val="0"/>
              </a:spcAft>
              <a:buClr>
                <a:schemeClr val="dk1"/>
              </a:buClr>
              <a:buSzPts val="3200"/>
              <a:buNone/>
              <a:defRPr sz="3200">
                <a:solidFill>
                  <a:schemeClr val="dk1"/>
                </a:solidFill>
              </a:defRPr>
            </a:lvl1pPr>
            <a:lvl2pPr lvl="1">
              <a:spcBef>
                <a:spcPts val="0"/>
              </a:spcBef>
              <a:spcAft>
                <a:spcPts val="0"/>
              </a:spcAft>
              <a:buClr>
                <a:schemeClr val="dk1"/>
              </a:buClr>
              <a:buSzPts val="3200"/>
              <a:buNone/>
              <a:defRPr sz="3200">
                <a:solidFill>
                  <a:schemeClr val="dk1"/>
                </a:solidFill>
              </a:defRPr>
            </a:lvl2pPr>
            <a:lvl3pPr lvl="2">
              <a:spcBef>
                <a:spcPts val="0"/>
              </a:spcBef>
              <a:spcAft>
                <a:spcPts val="0"/>
              </a:spcAft>
              <a:buClr>
                <a:schemeClr val="dk1"/>
              </a:buClr>
              <a:buSzPts val="3200"/>
              <a:buNone/>
              <a:defRPr sz="3200">
                <a:solidFill>
                  <a:schemeClr val="dk1"/>
                </a:solidFill>
              </a:defRPr>
            </a:lvl3pPr>
            <a:lvl4pPr lvl="3">
              <a:spcBef>
                <a:spcPts val="0"/>
              </a:spcBef>
              <a:spcAft>
                <a:spcPts val="0"/>
              </a:spcAft>
              <a:buClr>
                <a:schemeClr val="dk1"/>
              </a:buClr>
              <a:buSzPts val="3200"/>
              <a:buNone/>
              <a:defRPr sz="3200">
                <a:solidFill>
                  <a:schemeClr val="dk1"/>
                </a:solidFill>
              </a:defRPr>
            </a:lvl4pPr>
            <a:lvl5pPr lvl="4">
              <a:spcBef>
                <a:spcPts val="0"/>
              </a:spcBef>
              <a:spcAft>
                <a:spcPts val="0"/>
              </a:spcAft>
              <a:buClr>
                <a:schemeClr val="dk1"/>
              </a:buClr>
              <a:buSzPts val="3200"/>
              <a:buNone/>
              <a:defRPr sz="3200">
                <a:solidFill>
                  <a:schemeClr val="dk1"/>
                </a:solidFill>
              </a:defRPr>
            </a:lvl5pPr>
            <a:lvl6pPr lvl="5">
              <a:spcBef>
                <a:spcPts val="0"/>
              </a:spcBef>
              <a:spcAft>
                <a:spcPts val="0"/>
              </a:spcAft>
              <a:buClr>
                <a:schemeClr val="dk1"/>
              </a:buClr>
              <a:buSzPts val="3200"/>
              <a:buNone/>
              <a:defRPr sz="3200">
                <a:solidFill>
                  <a:schemeClr val="dk1"/>
                </a:solidFill>
              </a:defRPr>
            </a:lvl6pPr>
            <a:lvl7pPr lvl="6">
              <a:spcBef>
                <a:spcPts val="0"/>
              </a:spcBef>
              <a:spcAft>
                <a:spcPts val="0"/>
              </a:spcAft>
              <a:buClr>
                <a:schemeClr val="dk1"/>
              </a:buClr>
              <a:buSzPts val="3200"/>
              <a:buNone/>
              <a:defRPr sz="3200">
                <a:solidFill>
                  <a:schemeClr val="dk1"/>
                </a:solidFill>
              </a:defRPr>
            </a:lvl7pPr>
            <a:lvl8pPr lvl="7">
              <a:spcBef>
                <a:spcPts val="0"/>
              </a:spcBef>
              <a:spcAft>
                <a:spcPts val="0"/>
              </a:spcAft>
              <a:buClr>
                <a:schemeClr val="dk1"/>
              </a:buClr>
              <a:buSzPts val="3200"/>
              <a:buNone/>
              <a:defRPr sz="3200">
                <a:solidFill>
                  <a:schemeClr val="dk1"/>
                </a:solidFill>
              </a:defRPr>
            </a:lvl8pPr>
            <a:lvl9pPr lvl="8">
              <a:spcBef>
                <a:spcPts val="0"/>
              </a:spcBef>
              <a:spcAft>
                <a:spcPts val="0"/>
              </a:spcAft>
              <a:buClr>
                <a:schemeClr val="dk1"/>
              </a:buClr>
              <a:buSzPts val="3200"/>
              <a:buNone/>
              <a:defRPr sz="3200">
                <a:solidFill>
                  <a:schemeClr val="dk1"/>
                </a:solidFill>
              </a:defRPr>
            </a:lvl9pPr>
          </a:lstStyle>
          <a:p>
            <a:endParaRPr/>
          </a:p>
        </p:txBody>
      </p:sp>
      <p:sp>
        <p:nvSpPr>
          <p:cNvPr id="7" name="Google Shape;7;p1"/>
          <p:cNvSpPr txBox="1">
            <a:spLocks noGrp="1"/>
          </p:cNvSpPr>
          <p:nvPr>
            <p:ph type="body" idx="1"/>
          </p:nvPr>
        </p:nvSpPr>
        <p:spPr>
          <a:xfrm>
            <a:off x="257705" y="2395696"/>
            <a:ext cx="7044600" cy="7101600"/>
          </a:xfrm>
          <a:prstGeom prst="rect">
            <a:avLst/>
          </a:prstGeom>
          <a:noFill/>
          <a:ln>
            <a:noFill/>
          </a:ln>
        </p:spPr>
        <p:txBody>
          <a:bodyPr spcFirstLastPara="1" wrap="square" lIns="104875" tIns="104875" rIns="104875" bIns="104875" anchor="t" anchorCtr="0">
            <a:noAutofit/>
          </a:bodyPr>
          <a:lstStyle>
            <a:lvl1pPr marL="457200" lvl="0" indent="-361950">
              <a:lnSpc>
                <a:spcPct val="115000"/>
              </a:lnSpc>
              <a:spcBef>
                <a:spcPts val="0"/>
              </a:spcBef>
              <a:spcAft>
                <a:spcPts val="0"/>
              </a:spcAft>
              <a:buClr>
                <a:schemeClr val="dk2"/>
              </a:buClr>
              <a:buSzPts val="2100"/>
              <a:buChar char="●"/>
              <a:defRPr sz="2100">
                <a:solidFill>
                  <a:schemeClr val="dk2"/>
                </a:solidFill>
              </a:defRPr>
            </a:lvl1pPr>
            <a:lvl2pPr marL="914400" lvl="1" indent="-330200">
              <a:lnSpc>
                <a:spcPct val="115000"/>
              </a:lnSpc>
              <a:spcBef>
                <a:spcPts val="1800"/>
              </a:spcBef>
              <a:spcAft>
                <a:spcPts val="0"/>
              </a:spcAft>
              <a:buClr>
                <a:schemeClr val="dk2"/>
              </a:buClr>
              <a:buSzPts val="1600"/>
              <a:buChar char="○"/>
              <a:defRPr sz="1600">
                <a:solidFill>
                  <a:schemeClr val="dk2"/>
                </a:solidFill>
              </a:defRPr>
            </a:lvl2pPr>
            <a:lvl3pPr marL="1371600" lvl="2" indent="-330200">
              <a:lnSpc>
                <a:spcPct val="115000"/>
              </a:lnSpc>
              <a:spcBef>
                <a:spcPts val="1800"/>
              </a:spcBef>
              <a:spcAft>
                <a:spcPts val="0"/>
              </a:spcAft>
              <a:buClr>
                <a:schemeClr val="dk2"/>
              </a:buClr>
              <a:buSzPts val="1600"/>
              <a:buChar char="■"/>
              <a:defRPr sz="1600">
                <a:solidFill>
                  <a:schemeClr val="dk2"/>
                </a:solidFill>
              </a:defRPr>
            </a:lvl3pPr>
            <a:lvl4pPr marL="1828800" lvl="3" indent="-330200">
              <a:lnSpc>
                <a:spcPct val="115000"/>
              </a:lnSpc>
              <a:spcBef>
                <a:spcPts val="1800"/>
              </a:spcBef>
              <a:spcAft>
                <a:spcPts val="0"/>
              </a:spcAft>
              <a:buClr>
                <a:schemeClr val="dk2"/>
              </a:buClr>
              <a:buSzPts val="1600"/>
              <a:buChar char="●"/>
              <a:defRPr sz="1600">
                <a:solidFill>
                  <a:schemeClr val="dk2"/>
                </a:solidFill>
              </a:defRPr>
            </a:lvl4pPr>
            <a:lvl5pPr marL="2286000" lvl="4" indent="-330200">
              <a:lnSpc>
                <a:spcPct val="115000"/>
              </a:lnSpc>
              <a:spcBef>
                <a:spcPts val="1800"/>
              </a:spcBef>
              <a:spcAft>
                <a:spcPts val="0"/>
              </a:spcAft>
              <a:buClr>
                <a:schemeClr val="dk2"/>
              </a:buClr>
              <a:buSzPts val="1600"/>
              <a:buChar char="○"/>
              <a:defRPr sz="1600">
                <a:solidFill>
                  <a:schemeClr val="dk2"/>
                </a:solidFill>
              </a:defRPr>
            </a:lvl5pPr>
            <a:lvl6pPr marL="2743200" lvl="5" indent="-330200">
              <a:lnSpc>
                <a:spcPct val="115000"/>
              </a:lnSpc>
              <a:spcBef>
                <a:spcPts val="1800"/>
              </a:spcBef>
              <a:spcAft>
                <a:spcPts val="0"/>
              </a:spcAft>
              <a:buClr>
                <a:schemeClr val="dk2"/>
              </a:buClr>
              <a:buSzPts val="1600"/>
              <a:buChar char="■"/>
              <a:defRPr sz="1600">
                <a:solidFill>
                  <a:schemeClr val="dk2"/>
                </a:solidFill>
              </a:defRPr>
            </a:lvl6pPr>
            <a:lvl7pPr marL="3200400" lvl="6" indent="-330200">
              <a:lnSpc>
                <a:spcPct val="115000"/>
              </a:lnSpc>
              <a:spcBef>
                <a:spcPts val="1800"/>
              </a:spcBef>
              <a:spcAft>
                <a:spcPts val="0"/>
              </a:spcAft>
              <a:buClr>
                <a:schemeClr val="dk2"/>
              </a:buClr>
              <a:buSzPts val="1600"/>
              <a:buChar char="●"/>
              <a:defRPr sz="1600">
                <a:solidFill>
                  <a:schemeClr val="dk2"/>
                </a:solidFill>
              </a:defRPr>
            </a:lvl7pPr>
            <a:lvl8pPr marL="3657600" lvl="7" indent="-330200">
              <a:lnSpc>
                <a:spcPct val="115000"/>
              </a:lnSpc>
              <a:spcBef>
                <a:spcPts val="1800"/>
              </a:spcBef>
              <a:spcAft>
                <a:spcPts val="0"/>
              </a:spcAft>
              <a:buClr>
                <a:schemeClr val="dk2"/>
              </a:buClr>
              <a:buSzPts val="1600"/>
              <a:buChar char="○"/>
              <a:defRPr sz="1600">
                <a:solidFill>
                  <a:schemeClr val="dk2"/>
                </a:solidFill>
              </a:defRPr>
            </a:lvl8pPr>
            <a:lvl9pPr marL="4114800" lvl="8" indent="-330200">
              <a:lnSpc>
                <a:spcPct val="115000"/>
              </a:lnSpc>
              <a:spcBef>
                <a:spcPts val="1800"/>
              </a:spcBef>
              <a:spcAft>
                <a:spcPts val="1800"/>
              </a:spcAft>
              <a:buClr>
                <a:schemeClr val="dk2"/>
              </a:buClr>
              <a:buSzPts val="1600"/>
              <a:buChar char="■"/>
              <a:defRPr sz="1600">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104875" tIns="104875" rIns="104875" bIns="104875" anchor="ctr" anchorCtr="0">
            <a:no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uckduckgo.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png"/><Relationship Id="rId3" Type="http://schemas.openxmlformats.org/officeDocument/2006/relationships/hyperlink" Target="https://developer.mozilla.org/fr/docs/Apprendre/Comprendre_les_URL" TargetMode="External"/><Relationship Id="rId21" Type="http://schemas.openxmlformats.org/officeDocument/2006/relationships/image" Target="../media/image12.png"/><Relationship Id="rId7" Type="http://schemas.openxmlformats.org/officeDocument/2006/relationships/hyperlink" Target="https://www.google.fr/"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bing.com/?cc=fr" TargetMode="External"/><Relationship Id="rId11" Type="http://schemas.openxmlformats.org/officeDocument/2006/relationships/image" Target="../media/image2.jpg"/><Relationship Id="rId24" Type="http://schemas.openxmlformats.org/officeDocument/2006/relationships/image" Target="../media/image15.png"/><Relationship Id="rId5" Type="http://schemas.openxmlformats.org/officeDocument/2006/relationships/hyperlink" Target="https://fr.yahoo.com/" TargetMode="External"/><Relationship Id="rId15" Type="http://schemas.openxmlformats.org/officeDocument/2006/relationships/image" Target="../media/image6.png"/><Relationship Id="rId23" Type="http://schemas.openxmlformats.org/officeDocument/2006/relationships/image" Target="../media/image14.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youtube.com/watch?v=525JBvnbOaM&amp;list=PLu0gV878miKZVWRtOmuJjh7s3haVc4yP9&amp;index=4&amp;t=0s" TargetMode="External"/><Relationship Id="rId9" Type="http://schemas.openxmlformats.org/officeDocument/2006/relationships/hyperlink" Target="https://www.qwant.com/?l=fr" TargetMode="External"/><Relationship Id="rId14" Type="http://schemas.openxmlformats.org/officeDocument/2006/relationships/image" Target="../media/image5.png"/><Relationship Id="rId22"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hyperlink" Target="https://www.cnil.fr/fr/cookies-les-outils-pour-les-maitriser" TargetMode="External"/><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HfiJ3ME8Tvs&amp;list=PLu0gV878miKZVWRtOmuJjh7s3haVc4yP9&amp;index=5&amp;t=0s" TargetMode="External"/><Relationship Id="rId11" Type="http://schemas.openxmlformats.org/officeDocument/2006/relationships/image" Target="../media/image21.png"/><Relationship Id="rId5" Type="http://schemas.openxmlformats.org/officeDocument/2006/relationships/hyperlink" Target="https://support.google.com/websearch/answer/2466433?hl=fr" TargetMode="External"/><Relationship Id="rId10" Type="http://schemas.openxmlformats.org/officeDocument/2006/relationships/image" Target="../media/image20.png"/><Relationship Id="rId4" Type="http://schemas.openxmlformats.org/officeDocument/2006/relationships/image" Target="../media/image2.jp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hyperlink" Target="http://download.notepad-plus-plus.org/repository/7.x/7.8/npp.7.8.Installer.ex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w3schools.com/html/default.asp" TargetMode="External"/><Relationship Id="rId5"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file:///D:\Annee2019_2020\SNT\groupe\$%20SNT%20Dossier%20Profs-20191023T125001Z-001\$%20SNT%20Dossier%20Profs\2)%20Th&#232;me%20Web\Activit&#233;%203%20Web%20CSS\000webhost.com" TargetMode="External"/><Relationship Id="rId5" Type="http://schemas.openxmlformats.org/officeDocument/2006/relationships/image" Target="../media/image2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 name="Rectangle 8">
            <a:extLst>
              <a:ext uri="{FF2B5EF4-FFF2-40B4-BE49-F238E27FC236}">
                <a16:creationId xmlns:a16="http://schemas.microsoft.com/office/drawing/2014/main" id="{98A3A580-A39F-45FB-99EB-C13B24AAD7D1}"/>
              </a:ext>
            </a:extLst>
          </p:cNvPr>
          <p:cNvSpPr/>
          <p:nvPr/>
        </p:nvSpPr>
        <p:spPr>
          <a:xfrm>
            <a:off x="1585" y="4594330"/>
            <a:ext cx="7490465" cy="6247864"/>
          </a:xfrm>
          <a:prstGeom prst="rect">
            <a:avLst/>
          </a:prstGeom>
        </p:spPr>
        <p:txBody>
          <a:bodyPr wrap="square">
            <a:spAutoFit/>
          </a:bodyPr>
          <a:lstStyle/>
          <a:p>
            <a:pPr algn="just"/>
            <a:r>
              <a:rPr lang="fr-FR" sz="1000" dirty="0"/>
              <a:t>Durant le thème Internet, l’URL (Uniform Resource </a:t>
            </a:r>
            <a:r>
              <a:rPr lang="fr-FR" sz="1000" dirty="0" err="1"/>
              <a:t>Locators</a:t>
            </a:r>
            <a:r>
              <a:rPr lang="fr-FR" sz="1000" dirty="0"/>
              <a:t>) saisie dans la barre d’adresse des navigateurs Web (Browser) a été abordé en mettant l’accent sur la partie « nom de domaine » (Domain Name)</a:t>
            </a:r>
          </a:p>
          <a:p>
            <a:pPr algn="just"/>
            <a:r>
              <a:rPr lang="fr-FR" sz="1000" b="1" i="1" dirty="0">
                <a:solidFill>
                  <a:schemeClr val="tx1"/>
                </a:solidFill>
              </a:rPr>
              <a:t>Q1  : Complétez la fiche de synthèse Web à partir des informations données lien suivant : </a:t>
            </a:r>
          </a:p>
          <a:p>
            <a:pPr algn="just"/>
            <a:r>
              <a:rPr lang="fr-FR" sz="1000" b="1" i="1" dirty="0">
                <a:hlinkClick r:id="rId3"/>
              </a:rPr>
              <a:t>https://developer.mozilla.org/fr/docs/Apprendre/Comprendre_les_URL</a:t>
            </a:r>
            <a:endParaRPr lang="fr-FR" sz="1000" b="1" i="1"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r>
              <a:rPr lang="fr-FR" sz="1000" dirty="0"/>
              <a:t>Un navigateur Web est un logiciel conçu pour consulter et afficher le World Wide Web (des sites web pour faire simple). Techniquement, c'est au minimum un client d’un serveur HTTP situé à travers le monde. </a:t>
            </a:r>
          </a:p>
          <a:p>
            <a:pPr algn="just"/>
            <a:r>
              <a:rPr lang="fr-FR" sz="1000" dirty="0"/>
              <a:t>Il existe de multiples navigateurs Web suivant le système d’exploitation de la machine dont les 5 majeurs sont :</a:t>
            </a:r>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r>
              <a:rPr lang="fr-FR" sz="1000" dirty="0"/>
              <a:t>Il ne faut pas confondre entre navigateurs Web et moteurs de recherche qui sont des applications web permettant de trouver des ressources à partir d'une requête sous forme de mots. Les ressources peuvent être des pages web, des articles de forums, des images, des vidéos, des fichiers, etc. </a:t>
            </a:r>
          </a:p>
          <a:p>
            <a:pPr algn="just"/>
            <a:r>
              <a:rPr lang="fr-FR" sz="1000" b="1" i="1" dirty="0"/>
              <a:t>Q2 : Visionnez la vidéo « </a:t>
            </a:r>
            <a:r>
              <a:rPr lang="fr-FR" sz="1000" b="1" i="1" dirty="0">
                <a:hlinkClick r:id="rId4"/>
              </a:rPr>
              <a:t>Moteurs de recherche </a:t>
            </a:r>
            <a:r>
              <a:rPr lang="fr-FR" sz="1000" b="1" i="1" dirty="0"/>
              <a:t>»</a:t>
            </a:r>
          </a:p>
          <a:p>
            <a:pPr algn="just"/>
            <a:r>
              <a:rPr lang="fr-FR" sz="1000" dirty="0"/>
              <a:t>Ci-dessous, voici les 5 principaux moteurs de recherche les plus employés en France :</a:t>
            </a:r>
          </a:p>
          <a:p>
            <a:pPr algn="just"/>
            <a:endParaRPr lang="fr-FR" sz="1000" dirty="0"/>
          </a:p>
          <a:p>
            <a:pPr algn="just" defTabSz="762000"/>
            <a:r>
              <a:rPr lang="fr-FR" sz="1000" dirty="0"/>
              <a:t>		</a:t>
            </a:r>
            <a:r>
              <a:rPr lang="fr-FR" sz="1000" dirty="0">
                <a:hlinkClick r:id="rId5"/>
              </a:rPr>
              <a:t>https://fr.yahoo.com</a:t>
            </a:r>
            <a:endParaRPr lang="fr-FR" sz="1000" dirty="0"/>
          </a:p>
          <a:p>
            <a:pPr algn="just"/>
            <a:endParaRPr lang="fr-FR" sz="1000" dirty="0"/>
          </a:p>
          <a:p>
            <a:pPr algn="just"/>
            <a:endParaRPr lang="fr-FR" sz="1000" dirty="0"/>
          </a:p>
          <a:p>
            <a:pPr algn="just"/>
            <a:endParaRPr lang="fr-FR" sz="1000" dirty="0"/>
          </a:p>
          <a:p>
            <a:pPr algn="just"/>
            <a:endParaRPr lang="fr-FR" sz="1000" dirty="0"/>
          </a:p>
          <a:p>
            <a:pPr algn="just" defTabSz="762000"/>
            <a:r>
              <a:rPr lang="fr-FR" sz="1000" dirty="0"/>
              <a:t>		</a:t>
            </a:r>
            <a:r>
              <a:rPr lang="fr-FR" sz="1000" dirty="0">
                <a:hlinkClick r:id="rId6"/>
              </a:rPr>
              <a:t>https://www.bing.com/?cc=fr</a:t>
            </a:r>
            <a:endParaRPr lang="fr-FR" sz="1000" dirty="0"/>
          </a:p>
          <a:p>
            <a:pPr algn="just" defTabSz="762000"/>
            <a:endParaRPr lang="fr-FR" sz="1000" dirty="0"/>
          </a:p>
          <a:p>
            <a:pPr algn="just" defTabSz="762000"/>
            <a:r>
              <a:rPr lang="fr-FR" sz="1000" dirty="0"/>
              <a:t>			                      </a:t>
            </a:r>
            <a:r>
              <a:rPr lang="fr-FR" sz="1000" dirty="0">
                <a:hlinkClick r:id="rId7"/>
              </a:rPr>
              <a:t>https://www.google.fr</a:t>
            </a:r>
            <a:r>
              <a:rPr lang="fr-FR" sz="1000" dirty="0"/>
              <a:t>  </a:t>
            </a:r>
            <a:r>
              <a:rPr lang="fr-FR" sz="1000" dirty="0">
                <a:hlinkClick r:id="rId8"/>
              </a:rPr>
              <a:t>https://duckduckgo.com</a:t>
            </a:r>
            <a:r>
              <a:rPr lang="fr-FR" sz="1000" dirty="0"/>
              <a:t>  </a:t>
            </a:r>
            <a:r>
              <a:rPr lang="fr-FR" sz="1000" dirty="0">
                <a:hlinkClick r:id="rId9"/>
              </a:rPr>
              <a:t>https://www.qwant.com/?l=fr</a:t>
            </a:r>
            <a:endParaRPr lang="fr-FR" sz="500" dirty="0"/>
          </a:p>
          <a:p>
            <a:pPr algn="just" defTabSz="762000"/>
            <a:r>
              <a:rPr lang="fr-FR" sz="500" dirty="0"/>
              <a:t>		</a:t>
            </a:r>
          </a:p>
          <a:p>
            <a:pPr algn="just" defTabSz="762000"/>
            <a:r>
              <a:rPr lang="fr-FR" sz="1000" dirty="0"/>
              <a:t>	           </a:t>
            </a:r>
            <a:r>
              <a:rPr lang="fr-FR" sz="1000" b="1" i="1" dirty="0"/>
              <a:t>Q3 :Testez et comparez les 5 différents moteurs de recherche en saisissant « escargot de bourgogne » </a:t>
            </a:r>
          </a:p>
          <a:p>
            <a:pPr algn="just"/>
            <a:endParaRPr lang="fr-FR" sz="1000" dirty="0"/>
          </a:p>
        </p:txBody>
      </p:sp>
      <p:sp>
        <p:nvSpPr>
          <p:cNvPr id="101" name="Google Shape;101;p25"/>
          <p:cNvSpPr txBox="1">
            <a:spLocks noGrp="1"/>
          </p:cNvSpPr>
          <p:nvPr>
            <p:ph type="ctrTitle"/>
          </p:nvPr>
        </p:nvSpPr>
        <p:spPr>
          <a:xfrm>
            <a:off x="2012525" y="329200"/>
            <a:ext cx="3867000" cy="293400"/>
          </a:xfrm>
          <a:prstGeom prst="rect">
            <a:avLst/>
          </a:prstGeom>
          <a:ln w="9525" cap="flat" cmpd="sng">
            <a:solidFill>
              <a:srgbClr val="999999"/>
            </a:solidFill>
            <a:prstDash val="solid"/>
            <a:round/>
            <a:headEnd type="none" w="sm" len="sm"/>
            <a:tailEnd type="none" w="sm" len="sm"/>
          </a:ln>
        </p:spPr>
        <p:txBody>
          <a:bodyPr spcFirstLastPara="1" wrap="square" lIns="104875" tIns="104875" rIns="104875" bIns="104875" anchor="ctr" anchorCtr="0">
            <a:noAutofit/>
          </a:bodyPr>
          <a:lstStyle/>
          <a:p>
            <a:pPr marL="0" lvl="0" indent="0" algn="ctr" rtl="0">
              <a:spcBef>
                <a:spcPts val="0"/>
              </a:spcBef>
              <a:spcAft>
                <a:spcPts val="0"/>
              </a:spcAft>
              <a:buNone/>
            </a:pPr>
            <a:r>
              <a:rPr lang="fr" sz="1400" b="1" dirty="0"/>
              <a:t>Thème: </a:t>
            </a:r>
            <a:r>
              <a:rPr lang="fr-FR" sz="1400" b="1" dirty="0"/>
              <a:t>Le web</a:t>
            </a:r>
            <a:endParaRPr sz="1400" b="1" dirty="0"/>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dirty="0">
                <a:solidFill>
                  <a:srgbClr val="666666"/>
                </a:solidFill>
              </a:rPr>
              <a:t>Sciences Numériques et Technologique   -  2de</a:t>
            </a:r>
            <a:endParaRPr sz="1000" b="1" dirty="0">
              <a:solidFill>
                <a:srgbClr val="666666"/>
              </a:solidFill>
            </a:endParaRPr>
          </a:p>
        </p:txBody>
      </p:sp>
      <p:sp>
        <p:nvSpPr>
          <p:cNvPr id="103" name="Google Shape;103;p25"/>
          <p:cNvSpPr txBox="1">
            <a:spLocks noGrp="1"/>
          </p:cNvSpPr>
          <p:nvPr>
            <p:ph type="ctrTitle"/>
          </p:nvPr>
        </p:nvSpPr>
        <p:spPr>
          <a:xfrm>
            <a:off x="0" y="767425"/>
            <a:ext cx="5993400" cy="247800"/>
          </a:xfrm>
          <a:prstGeom prst="rect">
            <a:avLst/>
          </a:prstGeom>
          <a:solidFill>
            <a:srgbClr val="D9D9D9"/>
          </a:solidFill>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dirty="0">
                <a:solidFill>
                  <a:srgbClr val="000000"/>
                </a:solidFill>
              </a:rPr>
              <a:t>1- </a:t>
            </a:r>
            <a:r>
              <a:rPr lang="fr-FR" sz="1000" b="1" u="sng" dirty="0">
                <a:solidFill>
                  <a:srgbClr val="000000"/>
                </a:solidFill>
              </a:rPr>
              <a:t>Le web</a:t>
            </a:r>
            <a:r>
              <a:rPr lang="fr" sz="1000" b="1" dirty="0">
                <a:solidFill>
                  <a:srgbClr val="000000"/>
                </a:solidFill>
              </a:rPr>
              <a:t> </a:t>
            </a:r>
            <a:r>
              <a:rPr lang="fr" sz="800" b="1" dirty="0">
                <a:solidFill>
                  <a:srgbClr val="000000"/>
                </a:solidFill>
              </a:rPr>
              <a:t>- Quelques repères datés.</a:t>
            </a:r>
            <a:endParaRPr sz="800" b="1" dirty="0">
              <a:solidFill>
                <a:srgbClr val="000000"/>
              </a:solidFill>
            </a:endParaRPr>
          </a:p>
        </p:txBody>
      </p:sp>
      <p:pic>
        <p:nvPicPr>
          <p:cNvPr id="149" name="Google Shape;149;p25"/>
          <p:cNvPicPr preferRelativeResize="0"/>
          <p:nvPr/>
        </p:nvPicPr>
        <p:blipFill>
          <a:blip r:embed="rId10">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11">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01 -</a:t>
            </a:r>
            <a:r>
              <a:rPr lang="fr-FR" sz="800" b="1" dirty="0">
                <a:solidFill>
                  <a:srgbClr val="666666"/>
                </a:solidFill>
              </a:rPr>
              <a:t>Web</a:t>
            </a:r>
            <a:endParaRPr sz="800" b="1" dirty="0">
              <a:solidFill>
                <a:srgbClr val="666666"/>
              </a:solidFill>
            </a:endParaRPr>
          </a:p>
        </p:txBody>
      </p:sp>
      <p:pic>
        <p:nvPicPr>
          <p:cNvPr id="8" name="Image 7">
            <a:extLst>
              <a:ext uri="{FF2B5EF4-FFF2-40B4-BE49-F238E27FC236}">
                <a16:creationId xmlns:a16="http://schemas.microsoft.com/office/drawing/2014/main" id="{11B4FC7B-2BF3-4150-9142-D65A3EE66348}"/>
              </a:ext>
            </a:extLst>
          </p:cNvPr>
          <p:cNvPicPr>
            <a:picLocks noChangeAspect="1"/>
          </p:cNvPicPr>
          <p:nvPr/>
        </p:nvPicPr>
        <p:blipFill>
          <a:blip r:embed="rId12"/>
          <a:stretch>
            <a:fillRect/>
          </a:stretch>
        </p:blipFill>
        <p:spPr>
          <a:xfrm>
            <a:off x="-1585" y="5345906"/>
            <a:ext cx="7559675" cy="625729"/>
          </a:xfrm>
          <a:prstGeom prst="rect">
            <a:avLst/>
          </a:prstGeom>
        </p:spPr>
      </p:pic>
      <p:sp>
        <p:nvSpPr>
          <p:cNvPr id="68" name="Google Shape;103;p25">
            <a:extLst>
              <a:ext uri="{FF2B5EF4-FFF2-40B4-BE49-F238E27FC236}">
                <a16:creationId xmlns:a16="http://schemas.microsoft.com/office/drawing/2014/main" id="{2F77B188-91CD-48BD-B16E-7FAFF4D6C335}"/>
              </a:ext>
            </a:extLst>
          </p:cNvPr>
          <p:cNvSpPr txBox="1">
            <a:spLocks/>
          </p:cNvSpPr>
          <p:nvPr/>
        </p:nvSpPr>
        <p:spPr>
          <a:xfrm>
            <a:off x="0" y="4281822"/>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2- </a:t>
            </a:r>
            <a:r>
              <a:rPr lang="fr-FR" sz="1000" b="1" u="sng" dirty="0">
                <a:solidFill>
                  <a:srgbClr val="000000"/>
                </a:solidFill>
              </a:rPr>
              <a:t>WEB, URL et Moteurs de recherche</a:t>
            </a:r>
            <a:r>
              <a:rPr lang="fr-FR" sz="800" b="1" dirty="0">
                <a:solidFill>
                  <a:srgbClr val="000000"/>
                </a:solidFill>
              </a:rPr>
              <a:t>.</a:t>
            </a:r>
          </a:p>
        </p:txBody>
      </p:sp>
      <p:pic>
        <p:nvPicPr>
          <p:cNvPr id="11" name="Image 10">
            <a:extLst>
              <a:ext uri="{FF2B5EF4-FFF2-40B4-BE49-F238E27FC236}">
                <a16:creationId xmlns:a16="http://schemas.microsoft.com/office/drawing/2014/main" id="{23E49D93-7018-4886-88D9-4E8C105A1E43}"/>
              </a:ext>
            </a:extLst>
          </p:cNvPr>
          <p:cNvPicPr>
            <a:picLocks noChangeAspect="1"/>
          </p:cNvPicPr>
          <p:nvPr/>
        </p:nvPicPr>
        <p:blipFill>
          <a:blip r:embed="rId13"/>
          <a:stretch>
            <a:fillRect/>
          </a:stretch>
        </p:blipFill>
        <p:spPr>
          <a:xfrm>
            <a:off x="101006" y="6453269"/>
            <a:ext cx="7315951" cy="1452481"/>
          </a:xfrm>
          <a:prstGeom prst="rect">
            <a:avLst/>
          </a:prstGeom>
        </p:spPr>
      </p:pic>
      <p:pic>
        <p:nvPicPr>
          <p:cNvPr id="12" name="Image 11">
            <a:extLst>
              <a:ext uri="{FF2B5EF4-FFF2-40B4-BE49-F238E27FC236}">
                <a16:creationId xmlns:a16="http://schemas.microsoft.com/office/drawing/2014/main" id="{BD6B23DE-5DF4-47C8-87B7-1BAF28BCCF7F}"/>
              </a:ext>
            </a:extLst>
          </p:cNvPr>
          <p:cNvPicPr>
            <a:picLocks noChangeAspect="1"/>
          </p:cNvPicPr>
          <p:nvPr/>
        </p:nvPicPr>
        <p:blipFill rotWithShape="1">
          <a:blip r:embed="rId14">
            <a:clrChange>
              <a:clrFrom>
                <a:srgbClr val="FEFEFE"/>
              </a:clrFrom>
              <a:clrTo>
                <a:srgbClr val="FEFEFE">
                  <a:alpha val="0"/>
                </a:srgbClr>
              </a:clrTo>
            </a:clrChange>
          </a:blip>
          <a:srcRect t="39018"/>
          <a:stretch/>
        </p:blipFill>
        <p:spPr>
          <a:xfrm>
            <a:off x="94108" y="8851478"/>
            <a:ext cx="1584494" cy="413395"/>
          </a:xfrm>
          <a:prstGeom prst="rect">
            <a:avLst/>
          </a:prstGeom>
        </p:spPr>
      </p:pic>
      <p:pic>
        <p:nvPicPr>
          <p:cNvPr id="13" name="Image 12">
            <a:extLst>
              <a:ext uri="{FF2B5EF4-FFF2-40B4-BE49-F238E27FC236}">
                <a16:creationId xmlns:a16="http://schemas.microsoft.com/office/drawing/2014/main" id="{A664A0F5-644E-4C34-ABA0-9C6FE0FED346}"/>
              </a:ext>
            </a:extLst>
          </p:cNvPr>
          <p:cNvPicPr>
            <a:picLocks noChangeAspect="1"/>
          </p:cNvPicPr>
          <p:nvPr/>
        </p:nvPicPr>
        <p:blipFill rotWithShape="1">
          <a:blip r:embed="rId15">
            <a:clrChange>
              <a:clrFrom>
                <a:srgbClr val="FFFFFF"/>
              </a:clrFrom>
              <a:clrTo>
                <a:srgbClr val="FFFFFF">
                  <a:alpha val="0"/>
                </a:srgbClr>
              </a:clrTo>
            </a:clrChange>
          </a:blip>
          <a:srcRect t="15190" b="21530"/>
          <a:stretch/>
        </p:blipFill>
        <p:spPr>
          <a:xfrm>
            <a:off x="23557" y="9429482"/>
            <a:ext cx="1771650" cy="536451"/>
          </a:xfrm>
          <a:prstGeom prst="rect">
            <a:avLst/>
          </a:prstGeom>
        </p:spPr>
      </p:pic>
      <p:pic>
        <p:nvPicPr>
          <p:cNvPr id="14" name="Image 13">
            <a:extLst>
              <a:ext uri="{FF2B5EF4-FFF2-40B4-BE49-F238E27FC236}">
                <a16:creationId xmlns:a16="http://schemas.microsoft.com/office/drawing/2014/main" id="{F796774A-E761-4582-B06C-4B3F9611371C}"/>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157572" y="8914053"/>
            <a:ext cx="1363118" cy="1030858"/>
          </a:xfrm>
          <a:prstGeom prst="rect">
            <a:avLst/>
          </a:prstGeom>
        </p:spPr>
      </p:pic>
      <p:pic>
        <p:nvPicPr>
          <p:cNvPr id="15" name="Image 14">
            <a:extLst>
              <a:ext uri="{FF2B5EF4-FFF2-40B4-BE49-F238E27FC236}">
                <a16:creationId xmlns:a16="http://schemas.microsoft.com/office/drawing/2014/main" id="{8648CF52-D503-4249-A0B9-D8ACC575E82A}"/>
              </a:ext>
            </a:extLst>
          </p:cNvPr>
          <p:cNvPicPr>
            <a:picLocks noChangeAspect="1"/>
          </p:cNvPicPr>
          <p:nvPr/>
        </p:nvPicPr>
        <p:blipFill>
          <a:blip r:embed="rId17"/>
          <a:stretch>
            <a:fillRect/>
          </a:stretch>
        </p:blipFill>
        <p:spPr>
          <a:xfrm>
            <a:off x="4586730" y="8758558"/>
            <a:ext cx="1704975" cy="1123950"/>
          </a:xfrm>
          <a:prstGeom prst="rect">
            <a:avLst/>
          </a:prstGeom>
        </p:spPr>
      </p:pic>
      <p:pic>
        <p:nvPicPr>
          <p:cNvPr id="16" name="Image 15">
            <a:extLst>
              <a:ext uri="{FF2B5EF4-FFF2-40B4-BE49-F238E27FC236}">
                <a16:creationId xmlns:a16="http://schemas.microsoft.com/office/drawing/2014/main" id="{0EE252D6-578F-4170-84EC-289D829494BE}"/>
              </a:ext>
            </a:extLst>
          </p:cNvPr>
          <p:cNvPicPr>
            <a:picLocks noChangeAspect="1"/>
          </p:cNvPicPr>
          <p:nvPr/>
        </p:nvPicPr>
        <p:blipFill>
          <a:blip r:embed="rId18"/>
          <a:stretch>
            <a:fillRect/>
          </a:stretch>
        </p:blipFill>
        <p:spPr>
          <a:xfrm>
            <a:off x="6302289" y="8758558"/>
            <a:ext cx="1133475" cy="1123950"/>
          </a:xfrm>
          <a:prstGeom prst="rect">
            <a:avLst/>
          </a:prstGeom>
        </p:spPr>
      </p:pic>
      <p:sp>
        <p:nvSpPr>
          <p:cNvPr id="10" name="ZoneTexte 9">
            <a:extLst>
              <a:ext uri="{FF2B5EF4-FFF2-40B4-BE49-F238E27FC236}">
                <a16:creationId xmlns:a16="http://schemas.microsoft.com/office/drawing/2014/main" id="{51F7AF4D-2096-4393-A847-D461E1383C7F}"/>
              </a:ext>
            </a:extLst>
          </p:cNvPr>
          <p:cNvSpPr txBox="1"/>
          <p:nvPr/>
        </p:nvSpPr>
        <p:spPr>
          <a:xfrm>
            <a:off x="67625" y="5645150"/>
            <a:ext cx="7361450" cy="246221"/>
          </a:xfrm>
          <a:prstGeom prst="rect">
            <a:avLst/>
          </a:prstGeom>
          <a:noFill/>
        </p:spPr>
        <p:txBody>
          <a:bodyPr wrap="square" rtlCol="0">
            <a:spAutoFit/>
          </a:bodyPr>
          <a:lstStyle/>
          <a:p>
            <a:r>
              <a:rPr lang="fr-FR" sz="1000" dirty="0">
                <a:solidFill>
                  <a:srgbClr val="00B050"/>
                </a:solidFill>
              </a:rPr>
              <a:t>Le protocole          </a:t>
            </a:r>
            <a:r>
              <a:rPr lang="fr-FR" sz="1000" dirty="0">
                <a:solidFill>
                  <a:srgbClr val="0070C0"/>
                </a:solidFill>
              </a:rPr>
              <a:t>Le nom de domaine            </a:t>
            </a:r>
            <a:r>
              <a:rPr lang="fr-FR" sz="1000" dirty="0">
                <a:solidFill>
                  <a:srgbClr val="FFC000"/>
                </a:solidFill>
              </a:rPr>
              <a:t>Le port                      </a:t>
            </a:r>
            <a:r>
              <a:rPr lang="fr-FR" sz="1000" dirty="0">
                <a:solidFill>
                  <a:schemeClr val="accent4">
                    <a:lumMod val="50000"/>
                  </a:schemeClr>
                </a:solidFill>
              </a:rPr>
              <a:t>Le chemin vers le fichier                            </a:t>
            </a:r>
            <a:r>
              <a:rPr lang="fr-FR" sz="1000" dirty="0">
                <a:solidFill>
                  <a:srgbClr val="7030A0"/>
                </a:solidFill>
              </a:rPr>
              <a:t>Les paramètres</a:t>
            </a:r>
          </a:p>
        </p:txBody>
      </p:sp>
      <p:sp>
        <p:nvSpPr>
          <p:cNvPr id="45" name="Google Shape;99;p25">
            <a:extLst>
              <a:ext uri="{FF2B5EF4-FFF2-40B4-BE49-F238E27FC236}">
                <a16:creationId xmlns:a16="http://schemas.microsoft.com/office/drawing/2014/main" id="{7DFBCD6E-D3F7-48B3-9DDA-6DC2B3C7898E}"/>
              </a:ext>
            </a:extLst>
          </p:cNvPr>
          <p:cNvSpPr/>
          <p:nvPr/>
        </p:nvSpPr>
        <p:spPr>
          <a:xfrm>
            <a:off x="4664000" y="1813405"/>
            <a:ext cx="14427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 name="Google Shape;100;p25">
            <a:extLst>
              <a:ext uri="{FF2B5EF4-FFF2-40B4-BE49-F238E27FC236}">
                <a16:creationId xmlns:a16="http://schemas.microsoft.com/office/drawing/2014/main" id="{226A14A4-23DC-4BC3-9AFE-D896EFBFBEA6}"/>
              </a:ext>
            </a:extLst>
          </p:cNvPr>
          <p:cNvSpPr/>
          <p:nvPr/>
        </p:nvSpPr>
        <p:spPr>
          <a:xfrm>
            <a:off x="1855432" y="1819776"/>
            <a:ext cx="1039575"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 name="Google Shape;104;p25">
            <a:extLst>
              <a:ext uri="{FF2B5EF4-FFF2-40B4-BE49-F238E27FC236}">
                <a16:creationId xmlns:a16="http://schemas.microsoft.com/office/drawing/2014/main" id="{2EC366FC-1705-4FA6-AB99-DCA426B0D9FC}"/>
              </a:ext>
            </a:extLst>
          </p:cNvPr>
          <p:cNvSpPr/>
          <p:nvPr/>
        </p:nvSpPr>
        <p:spPr>
          <a:xfrm>
            <a:off x="992069" y="1824625"/>
            <a:ext cx="10098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 name="Google Shape;109;p25">
            <a:extLst>
              <a:ext uri="{FF2B5EF4-FFF2-40B4-BE49-F238E27FC236}">
                <a16:creationId xmlns:a16="http://schemas.microsoft.com/office/drawing/2014/main" id="{D0566433-85DF-417D-8BE6-94F41BF8CCB3}"/>
              </a:ext>
            </a:extLst>
          </p:cNvPr>
          <p:cNvSpPr/>
          <p:nvPr/>
        </p:nvSpPr>
        <p:spPr>
          <a:xfrm>
            <a:off x="2714697" y="1813016"/>
            <a:ext cx="940206"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 name="Google Shape;112;p25">
            <a:extLst>
              <a:ext uri="{FF2B5EF4-FFF2-40B4-BE49-F238E27FC236}">
                <a16:creationId xmlns:a16="http://schemas.microsoft.com/office/drawing/2014/main" id="{EEEF834E-E6CD-43FE-8FA0-4984DDF2933D}"/>
              </a:ext>
            </a:extLst>
          </p:cNvPr>
          <p:cNvSpPr/>
          <p:nvPr/>
        </p:nvSpPr>
        <p:spPr>
          <a:xfrm>
            <a:off x="5993350" y="1813405"/>
            <a:ext cx="13911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 name="Google Shape;119;p25">
            <a:extLst>
              <a:ext uri="{FF2B5EF4-FFF2-40B4-BE49-F238E27FC236}">
                <a16:creationId xmlns:a16="http://schemas.microsoft.com/office/drawing/2014/main" id="{8AC5F3BA-229B-4112-BBFD-980ACB0DFA0D}"/>
              </a:ext>
            </a:extLst>
          </p:cNvPr>
          <p:cNvSpPr/>
          <p:nvPr/>
        </p:nvSpPr>
        <p:spPr>
          <a:xfrm>
            <a:off x="140700" y="1824625"/>
            <a:ext cx="1009800" cy="514500"/>
          </a:xfrm>
          <a:prstGeom prst="homePlate">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1" name="Google Shape;121;p25">
            <a:extLst>
              <a:ext uri="{FF2B5EF4-FFF2-40B4-BE49-F238E27FC236}">
                <a16:creationId xmlns:a16="http://schemas.microsoft.com/office/drawing/2014/main" id="{24FC32C8-06AC-498E-B1F9-ABDDDC15B20B}"/>
              </a:ext>
            </a:extLst>
          </p:cNvPr>
          <p:cNvSpPr txBox="1"/>
          <p:nvPr/>
        </p:nvSpPr>
        <p:spPr>
          <a:xfrm>
            <a:off x="158835" y="1957975"/>
            <a:ext cx="85979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1965 </a:t>
            </a:r>
          </a:p>
          <a:p>
            <a:pPr marL="0" lvl="0" indent="0" algn="ctr" rtl="0">
              <a:spcBef>
                <a:spcPts val="0"/>
              </a:spcBef>
              <a:spcAft>
                <a:spcPts val="0"/>
              </a:spcAft>
              <a:buNone/>
            </a:pPr>
            <a:r>
              <a:rPr lang="fr-FR" sz="600" b="1" dirty="0"/>
              <a:t>Ted Nelson</a:t>
            </a:r>
            <a:endParaRPr sz="600" b="1" dirty="0"/>
          </a:p>
        </p:txBody>
      </p:sp>
      <p:sp>
        <p:nvSpPr>
          <p:cNvPr id="52" name="Google Shape;122;p25">
            <a:extLst>
              <a:ext uri="{FF2B5EF4-FFF2-40B4-BE49-F238E27FC236}">
                <a16:creationId xmlns:a16="http://schemas.microsoft.com/office/drawing/2014/main" id="{1C304F02-44D2-491B-B4E3-55341D2086A2}"/>
              </a:ext>
            </a:extLst>
          </p:cNvPr>
          <p:cNvSpPr txBox="1"/>
          <p:nvPr/>
        </p:nvSpPr>
        <p:spPr>
          <a:xfrm>
            <a:off x="1943612" y="1956288"/>
            <a:ext cx="95577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1992</a:t>
            </a:r>
            <a:endParaRPr sz="600" b="1" dirty="0"/>
          </a:p>
          <a:p>
            <a:pPr marL="0" lvl="0" indent="0" algn="ctr" rtl="0">
              <a:spcBef>
                <a:spcPts val="0"/>
              </a:spcBef>
              <a:spcAft>
                <a:spcPts val="0"/>
              </a:spcAft>
              <a:buNone/>
            </a:pPr>
            <a:r>
              <a:rPr lang="fr-FR" sz="600" b="1" dirty="0"/>
              <a:t>HTML-URL-HTTP</a:t>
            </a:r>
            <a:endParaRPr sz="600" b="1" dirty="0"/>
          </a:p>
        </p:txBody>
      </p:sp>
      <p:sp>
        <p:nvSpPr>
          <p:cNvPr id="53" name="Google Shape;123;p25">
            <a:extLst>
              <a:ext uri="{FF2B5EF4-FFF2-40B4-BE49-F238E27FC236}">
                <a16:creationId xmlns:a16="http://schemas.microsoft.com/office/drawing/2014/main" id="{BE2A99D1-1DB1-4F41-9EC4-B05C8215B258}"/>
              </a:ext>
            </a:extLst>
          </p:cNvPr>
          <p:cNvSpPr txBox="1"/>
          <p:nvPr/>
        </p:nvSpPr>
        <p:spPr>
          <a:xfrm>
            <a:off x="1173825" y="1939866"/>
            <a:ext cx="803983"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1989</a:t>
            </a:r>
            <a:endParaRPr sz="600" b="1" dirty="0"/>
          </a:p>
          <a:p>
            <a:pPr marL="0" lvl="0" indent="0" algn="ctr" rtl="0">
              <a:spcBef>
                <a:spcPts val="0"/>
              </a:spcBef>
              <a:spcAft>
                <a:spcPts val="0"/>
              </a:spcAft>
              <a:buNone/>
            </a:pPr>
            <a:r>
              <a:rPr lang="fr-FR" sz="600" b="1" dirty="0"/>
              <a:t>World Wide Web</a:t>
            </a:r>
            <a:endParaRPr sz="600" b="1" dirty="0"/>
          </a:p>
        </p:txBody>
      </p:sp>
      <p:sp>
        <p:nvSpPr>
          <p:cNvPr id="54" name="Google Shape;124;p25">
            <a:extLst>
              <a:ext uri="{FF2B5EF4-FFF2-40B4-BE49-F238E27FC236}">
                <a16:creationId xmlns:a16="http://schemas.microsoft.com/office/drawing/2014/main" id="{72344DA5-C026-426E-B42B-4C940D964B63}"/>
              </a:ext>
            </a:extLst>
          </p:cNvPr>
          <p:cNvSpPr txBox="1"/>
          <p:nvPr/>
        </p:nvSpPr>
        <p:spPr>
          <a:xfrm>
            <a:off x="2738758" y="1869254"/>
            <a:ext cx="918174"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1993</a:t>
            </a:r>
          </a:p>
          <a:p>
            <a:pPr marL="0" lvl="0" indent="0" algn="ctr" rtl="0">
              <a:spcBef>
                <a:spcPts val="0"/>
              </a:spcBef>
              <a:spcAft>
                <a:spcPts val="0"/>
              </a:spcAft>
              <a:buNone/>
            </a:pPr>
            <a:r>
              <a:rPr lang="fr-FR" sz="600" b="1" dirty="0"/>
              <a:t>MOSAIC</a:t>
            </a:r>
            <a:endParaRPr sz="600" b="1" dirty="0"/>
          </a:p>
        </p:txBody>
      </p:sp>
      <p:sp>
        <p:nvSpPr>
          <p:cNvPr id="55" name="Google Shape;125;p25">
            <a:extLst>
              <a:ext uri="{FF2B5EF4-FFF2-40B4-BE49-F238E27FC236}">
                <a16:creationId xmlns:a16="http://schemas.microsoft.com/office/drawing/2014/main" id="{3DADD92F-CDBC-4A11-86DF-7F32F5C35961}"/>
              </a:ext>
            </a:extLst>
          </p:cNvPr>
          <p:cNvSpPr txBox="1"/>
          <p:nvPr/>
        </p:nvSpPr>
        <p:spPr>
          <a:xfrm>
            <a:off x="4880144" y="1948575"/>
            <a:ext cx="970474"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1995</a:t>
            </a:r>
            <a:endParaRPr sz="600" b="1" dirty="0"/>
          </a:p>
          <a:p>
            <a:pPr marL="0" lvl="0" indent="0" algn="ctr" rtl="0">
              <a:spcBef>
                <a:spcPts val="0"/>
              </a:spcBef>
              <a:spcAft>
                <a:spcPts val="0"/>
              </a:spcAft>
              <a:buNone/>
            </a:pPr>
            <a:r>
              <a:rPr lang="fr-FR" sz="600" b="1" dirty="0"/>
              <a:t>JAVASCRIPT et PHP</a:t>
            </a:r>
            <a:endParaRPr sz="600" b="1" dirty="0"/>
          </a:p>
        </p:txBody>
      </p:sp>
      <p:sp>
        <p:nvSpPr>
          <p:cNvPr id="56" name="Google Shape;126;p25">
            <a:extLst>
              <a:ext uri="{FF2B5EF4-FFF2-40B4-BE49-F238E27FC236}">
                <a16:creationId xmlns:a16="http://schemas.microsoft.com/office/drawing/2014/main" id="{2BC09C5E-BDDB-4447-8809-F82121F11ED8}"/>
              </a:ext>
            </a:extLst>
          </p:cNvPr>
          <p:cNvSpPr txBox="1"/>
          <p:nvPr/>
        </p:nvSpPr>
        <p:spPr>
          <a:xfrm>
            <a:off x="6249432" y="1957975"/>
            <a:ext cx="866693"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2010</a:t>
            </a:r>
          </a:p>
          <a:p>
            <a:pPr marL="0" lvl="0" indent="0" algn="ctr" rtl="0">
              <a:spcBef>
                <a:spcPts val="0"/>
              </a:spcBef>
              <a:spcAft>
                <a:spcPts val="0"/>
              </a:spcAft>
              <a:buNone/>
            </a:pPr>
            <a:r>
              <a:rPr lang="fr-FR" sz="600" b="1" dirty="0"/>
              <a:t>Web mobile</a:t>
            </a:r>
            <a:endParaRPr sz="600" b="1" dirty="0"/>
          </a:p>
        </p:txBody>
      </p:sp>
      <p:sp>
        <p:nvSpPr>
          <p:cNvPr id="57" name="Google Shape;127;p25">
            <a:extLst>
              <a:ext uri="{FF2B5EF4-FFF2-40B4-BE49-F238E27FC236}">
                <a16:creationId xmlns:a16="http://schemas.microsoft.com/office/drawing/2014/main" id="{CD9942D3-B796-4AE9-B972-034B095403DD}"/>
              </a:ext>
            </a:extLst>
          </p:cNvPr>
          <p:cNvSpPr txBox="1"/>
          <p:nvPr/>
        </p:nvSpPr>
        <p:spPr>
          <a:xfrm>
            <a:off x="108497" y="2426055"/>
            <a:ext cx="1502856" cy="762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buNone/>
            </a:pPr>
            <a:r>
              <a:rPr lang="fr-FR" sz="1000" dirty="0">
                <a:solidFill>
                  <a:srgbClr val="999999"/>
                </a:solidFill>
              </a:rPr>
              <a:t>Il imagine l’accès a des blocs de données contenu dans un document :naissance du lien hypertexte</a:t>
            </a:r>
            <a:endParaRPr sz="1000" dirty="0">
              <a:solidFill>
                <a:srgbClr val="999999"/>
              </a:solidFill>
            </a:endParaRPr>
          </a:p>
        </p:txBody>
      </p:sp>
      <p:sp>
        <p:nvSpPr>
          <p:cNvPr id="58" name="Google Shape;128;p25">
            <a:extLst>
              <a:ext uri="{FF2B5EF4-FFF2-40B4-BE49-F238E27FC236}">
                <a16:creationId xmlns:a16="http://schemas.microsoft.com/office/drawing/2014/main" id="{5699CEEF-CEC3-4F33-BB5B-3F971E08ACF9}"/>
              </a:ext>
            </a:extLst>
          </p:cNvPr>
          <p:cNvSpPr txBox="1"/>
          <p:nvPr/>
        </p:nvSpPr>
        <p:spPr>
          <a:xfrm>
            <a:off x="1747840" y="2421500"/>
            <a:ext cx="2195510" cy="762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Création du HTML (représentation page web);URL : adresse pour identifier les pages web et HTTP : protocole de communication entre utilisateur et serveur de pages web.</a:t>
            </a:r>
            <a:endParaRPr sz="1000" dirty="0">
              <a:solidFill>
                <a:srgbClr val="999999"/>
              </a:solidFill>
            </a:endParaRPr>
          </a:p>
        </p:txBody>
      </p:sp>
      <p:sp>
        <p:nvSpPr>
          <p:cNvPr id="59" name="Google Shape;129;p25">
            <a:extLst>
              <a:ext uri="{FF2B5EF4-FFF2-40B4-BE49-F238E27FC236}">
                <a16:creationId xmlns:a16="http://schemas.microsoft.com/office/drawing/2014/main" id="{F79CC3E7-E991-43B2-9754-3DD5A4FEFAB1}"/>
              </a:ext>
            </a:extLst>
          </p:cNvPr>
          <p:cNvSpPr txBox="1"/>
          <p:nvPr/>
        </p:nvSpPr>
        <p:spPr>
          <a:xfrm>
            <a:off x="4595591" y="3275208"/>
            <a:ext cx="2388630" cy="837487"/>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Les pages web deviennent dynamiques grâce a Javascript et PHP qui affiche les pages selon les informations transmises par le client.</a:t>
            </a:r>
            <a:endParaRPr sz="1000" dirty="0">
              <a:solidFill>
                <a:srgbClr val="999999"/>
              </a:solidFill>
            </a:endParaRPr>
          </a:p>
        </p:txBody>
      </p:sp>
      <p:sp>
        <p:nvSpPr>
          <p:cNvPr id="60" name="Google Shape;130;p25">
            <a:extLst>
              <a:ext uri="{FF2B5EF4-FFF2-40B4-BE49-F238E27FC236}">
                <a16:creationId xmlns:a16="http://schemas.microsoft.com/office/drawing/2014/main" id="{AB8441C8-C406-4A8F-8405-AC0E4997551F}"/>
              </a:ext>
            </a:extLst>
          </p:cNvPr>
          <p:cNvSpPr txBox="1"/>
          <p:nvPr/>
        </p:nvSpPr>
        <p:spPr>
          <a:xfrm>
            <a:off x="108497" y="3272475"/>
            <a:ext cx="2730070"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 programme du CERN (développement d’un programme de stockage d’informations incluant des hypertextes) est proposé au grand public et devient World Wide Web.</a:t>
            </a:r>
            <a:endParaRPr sz="1000" dirty="0">
              <a:solidFill>
                <a:srgbClr val="999999"/>
              </a:solidFill>
            </a:endParaRPr>
          </a:p>
        </p:txBody>
      </p:sp>
      <p:sp>
        <p:nvSpPr>
          <p:cNvPr id="61" name="Google Shape;131;p25">
            <a:extLst>
              <a:ext uri="{FF2B5EF4-FFF2-40B4-BE49-F238E27FC236}">
                <a16:creationId xmlns:a16="http://schemas.microsoft.com/office/drawing/2014/main" id="{59934A42-7D8F-4FFE-9F41-1AE280B30EF2}"/>
              </a:ext>
            </a:extLst>
          </p:cNvPr>
          <p:cNvSpPr txBox="1"/>
          <p:nvPr/>
        </p:nvSpPr>
        <p:spPr>
          <a:xfrm>
            <a:off x="2920374" y="3277484"/>
            <a:ext cx="1584195"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 navigateur Mosaic propose la gestion d’images au format GIF. Le web devient attractif .</a:t>
            </a:r>
            <a:endParaRPr sz="1000" dirty="0">
              <a:solidFill>
                <a:srgbClr val="999999"/>
              </a:solidFill>
            </a:endParaRPr>
          </a:p>
        </p:txBody>
      </p:sp>
      <p:sp>
        <p:nvSpPr>
          <p:cNvPr id="62" name="Google Shape;132;p25">
            <a:extLst>
              <a:ext uri="{FF2B5EF4-FFF2-40B4-BE49-F238E27FC236}">
                <a16:creationId xmlns:a16="http://schemas.microsoft.com/office/drawing/2014/main" id="{0E8F85B9-6157-45E4-811E-BE882695A1F0}"/>
              </a:ext>
            </a:extLst>
          </p:cNvPr>
          <p:cNvSpPr txBox="1"/>
          <p:nvPr/>
        </p:nvSpPr>
        <p:spPr>
          <a:xfrm>
            <a:off x="5766535" y="2386700"/>
            <a:ext cx="1537588"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Emergence de technologie adaptées qui donnent naissance au web mobile</a:t>
            </a:r>
            <a:endParaRPr sz="1000" dirty="0">
              <a:solidFill>
                <a:srgbClr val="999999"/>
              </a:solidFill>
            </a:endParaRPr>
          </a:p>
        </p:txBody>
      </p:sp>
      <p:cxnSp>
        <p:nvCxnSpPr>
          <p:cNvPr id="63" name="Google Shape;133;p25">
            <a:extLst>
              <a:ext uri="{FF2B5EF4-FFF2-40B4-BE49-F238E27FC236}">
                <a16:creationId xmlns:a16="http://schemas.microsoft.com/office/drawing/2014/main" id="{28153D62-11B0-4C1D-8DD5-75091B41BDCF}"/>
              </a:ext>
            </a:extLst>
          </p:cNvPr>
          <p:cNvCxnSpPr>
            <a:cxnSpLocks/>
          </p:cNvCxnSpPr>
          <p:nvPr/>
        </p:nvCxnSpPr>
        <p:spPr>
          <a:xfrm rot="10800000">
            <a:off x="1711050" y="2367375"/>
            <a:ext cx="0" cy="905100"/>
          </a:xfrm>
          <a:prstGeom prst="straightConnector1">
            <a:avLst/>
          </a:prstGeom>
          <a:noFill/>
          <a:ln w="9525" cap="flat" cmpd="sng">
            <a:solidFill>
              <a:schemeClr val="dk2"/>
            </a:solidFill>
            <a:prstDash val="dash"/>
            <a:round/>
            <a:headEnd type="none" w="med" len="med"/>
            <a:tailEnd type="none" w="med" len="med"/>
          </a:ln>
        </p:spPr>
      </p:cxnSp>
      <p:cxnSp>
        <p:nvCxnSpPr>
          <p:cNvPr id="64" name="Google Shape;135;p25">
            <a:extLst>
              <a:ext uri="{FF2B5EF4-FFF2-40B4-BE49-F238E27FC236}">
                <a16:creationId xmlns:a16="http://schemas.microsoft.com/office/drawing/2014/main" id="{2DFB434A-3FEF-4EC1-A256-D9D2EA6BE60F}"/>
              </a:ext>
            </a:extLst>
          </p:cNvPr>
          <p:cNvCxnSpPr/>
          <p:nvPr/>
        </p:nvCxnSpPr>
        <p:spPr>
          <a:xfrm rot="10800000">
            <a:off x="5695031" y="2297954"/>
            <a:ext cx="0" cy="942900"/>
          </a:xfrm>
          <a:prstGeom prst="straightConnector1">
            <a:avLst/>
          </a:prstGeom>
          <a:noFill/>
          <a:ln w="9525" cap="flat" cmpd="sng">
            <a:solidFill>
              <a:schemeClr val="dk2"/>
            </a:solidFill>
            <a:prstDash val="dash"/>
            <a:round/>
            <a:headEnd type="none" w="med" len="med"/>
            <a:tailEnd type="none" w="med" len="med"/>
          </a:ln>
        </p:spPr>
      </p:cxnSp>
      <p:pic>
        <p:nvPicPr>
          <p:cNvPr id="65" name="Image 64">
            <a:extLst>
              <a:ext uri="{FF2B5EF4-FFF2-40B4-BE49-F238E27FC236}">
                <a16:creationId xmlns:a16="http://schemas.microsoft.com/office/drawing/2014/main" id="{7D42B8A8-FFBC-4CEA-8846-C0A61CCE4B76}"/>
              </a:ext>
            </a:extLst>
          </p:cNvPr>
          <p:cNvPicPr>
            <a:picLocks noChangeAspect="1"/>
          </p:cNvPicPr>
          <p:nvPr/>
        </p:nvPicPr>
        <p:blipFill rotWithShape="1">
          <a:blip r:embed="rId19"/>
          <a:srcRect t="4963" b="17747"/>
          <a:stretch/>
        </p:blipFill>
        <p:spPr>
          <a:xfrm>
            <a:off x="176065" y="1051824"/>
            <a:ext cx="710290" cy="748615"/>
          </a:xfrm>
          <a:prstGeom prst="rect">
            <a:avLst/>
          </a:prstGeom>
        </p:spPr>
      </p:pic>
      <p:pic>
        <p:nvPicPr>
          <p:cNvPr id="66" name="Image 65">
            <a:extLst>
              <a:ext uri="{FF2B5EF4-FFF2-40B4-BE49-F238E27FC236}">
                <a16:creationId xmlns:a16="http://schemas.microsoft.com/office/drawing/2014/main" id="{E6C47D20-8742-4E3E-B8FD-6B1F6CA5CC99}"/>
              </a:ext>
            </a:extLst>
          </p:cNvPr>
          <p:cNvPicPr>
            <a:picLocks noChangeAspect="1"/>
          </p:cNvPicPr>
          <p:nvPr/>
        </p:nvPicPr>
        <p:blipFill>
          <a:blip r:embed="rId20"/>
          <a:stretch>
            <a:fillRect/>
          </a:stretch>
        </p:blipFill>
        <p:spPr>
          <a:xfrm>
            <a:off x="1018625" y="1393819"/>
            <a:ext cx="772201" cy="373544"/>
          </a:xfrm>
          <a:prstGeom prst="rect">
            <a:avLst/>
          </a:prstGeom>
        </p:spPr>
      </p:pic>
      <p:pic>
        <p:nvPicPr>
          <p:cNvPr id="67" name="Image 66">
            <a:extLst>
              <a:ext uri="{FF2B5EF4-FFF2-40B4-BE49-F238E27FC236}">
                <a16:creationId xmlns:a16="http://schemas.microsoft.com/office/drawing/2014/main" id="{4CFF5AA5-92B1-4098-8BB6-AD16CBE58D1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874317" y="1143921"/>
            <a:ext cx="710290" cy="637092"/>
          </a:xfrm>
          <a:prstGeom prst="rect">
            <a:avLst/>
          </a:prstGeom>
        </p:spPr>
      </p:pic>
      <p:pic>
        <p:nvPicPr>
          <p:cNvPr id="69" name="Image 68">
            <a:extLst>
              <a:ext uri="{FF2B5EF4-FFF2-40B4-BE49-F238E27FC236}">
                <a16:creationId xmlns:a16="http://schemas.microsoft.com/office/drawing/2014/main" id="{21A74D81-4859-4435-B3F0-E3658D2F39B8}"/>
              </a:ext>
            </a:extLst>
          </p:cNvPr>
          <p:cNvPicPr>
            <a:picLocks noChangeAspect="1"/>
          </p:cNvPicPr>
          <p:nvPr/>
        </p:nvPicPr>
        <p:blipFill>
          <a:blip r:embed="rId22"/>
          <a:stretch>
            <a:fillRect/>
          </a:stretch>
        </p:blipFill>
        <p:spPr>
          <a:xfrm>
            <a:off x="2584607" y="1371964"/>
            <a:ext cx="815221" cy="388574"/>
          </a:xfrm>
          <a:prstGeom prst="rect">
            <a:avLst/>
          </a:prstGeom>
        </p:spPr>
      </p:pic>
      <p:pic>
        <p:nvPicPr>
          <p:cNvPr id="70" name="Image 69">
            <a:extLst>
              <a:ext uri="{FF2B5EF4-FFF2-40B4-BE49-F238E27FC236}">
                <a16:creationId xmlns:a16="http://schemas.microsoft.com/office/drawing/2014/main" id="{6EF548B6-BCBF-4090-AEAE-856E0EA80D23}"/>
              </a:ext>
            </a:extLst>
          </p:cNvPr>
          <p:cNvPicPr>
            <a:picLocks noChangeAspect="1"/>
          </p:cNvPicPr>
          <p:nvPr/>
        </p:nvPicPr>
        <p:blipFill>
          <a:blip r:embed="rId23"/>
          <a:stretch>
            <a:fillRect/>
          </a:stretch>
        </p:blipFill>
        <p:spPr>
          <a:xfrm>
            <a:off x="4772296" y="1124895"/>
            <a:ext cx="1107229" cy="631530"/>
          </a:xfrm>
          <a:prstGeom prst="rect">
            <a:avLst/>
          </a:prstGeom>
        </p:spPr>
      </p:pic>
      <p:pic>
        <p:nvPicPr>
          <p:cNvPr id="71" name="Image 70">
            <a:extLst>
              <a:ext uri="{FF2B5EF4-FFF2-40B4-BE49-F238E27FC236}">
                <a16:creationId xmlns:a16="http://schemas.microsoft.com/office/drawing/2014/main" id="{90A2F2FE-47A5-4658-86F2-768373801928}"/>
              </a:ext>
            </a:extLst>
          </p:cNvPr>
          <p:cNvPicPr>
            <a:picLocks noChangeAspect="1"/>
          </p:cNvPicPr>
          <p:nvPr/>
        </p:nvPicPr>
        <p:blipFill>
          <a:blip r:embed="rId24"/>
          <a:stretch>
            <a:fillRect/>
          </a:stretch>
        </p:blipFill>
        <p:spPr>
          <a:xfrm>
            <a:off x="6002012" y="1010652"/>
            <a:ext cx="1219102" cy="766185"/>
          </a:xfrm>
          <a:prstGeom prst="rect">
            <a:avLst/>
          </a:prstGeom>
        </p:spPr>
      </p:pic>
      <p:sp>
        <p:nvSpPr>
          <p:cNvPr id="72" name="Google Shape;99;p25">
            <a:extLst>
              <a:ext uri="{FF2B5EF4-FFF2-40B4-BE49-F238E27FC236}">
                <a16:creationId xmlns:a16="http://schemas.microsoft.com/office/drawing/2014/main" id="{537C69EF-BFFA-47C6-B447-1DA6C1BDE16F}"/>
              </a:ext>
            </a:extLst>
          </p:cNvPr>
          <p:cNvSpPr/>
          <p:nvPr/>
        </p:nvSpPr>
        <p:spPr>
          <a:xfrm>
            <a:off x="3505058" y="1814227"/>
            <a:ext cx="1299968"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 name="Google Shape;125;p25">
            <a:extLst>
              <a:ext uri="{FF2B5EF4-FFF2-40B4-BE49-F238E27FC236}">
                <a16:creationId xmlns:a16="http://schemas.microsoft.com/office/drawing/2014/main" id="{CA2F2727-828D-43EE-BD15-9066211F85CB}"/>
              </a:ext>
            </a:extLst>
          </p:cNvPr>
          <p:cNvSpPr txBox="1"/>
          <p:nvPr/>
        </p:nvSpPr>
        <p:spPr>
          <a:xfrm>
            <a:off x="3655967" y="1948608"/>
            <a:ext cx="970474"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1994</a:t>
            </a:r>
            <a:endParaRPr sz="600" b="1" dirty="0"/>
          </a:p>
          <a:p>
            <a:pPr marL="0" lvl="0" indent="0" algn="ctr" rtl="0">
              <a:spcBef>
                <a:spcPts val="0"/>
              </a:spcBef>
              <a:spcAft>
                <a:spcPts val="0"/>
              </a:spcAft>
              <a:buNone/>
            </a:pPr>
            <a:r>
              <a:rPr lang="fr-FR" sz="600" b="1" dirty="0"/>
              <a:t>Tim Berners-Lee</a:t>
            </a:r>
            <a:endParaRPr sz="600" b="1" dirty="0"/>
          </a:p>
        </p:txBody>
      </p:sp>
      <p:sp>
        <p:nvSpPr>
          <p:cNvPr id="74" name="Forme libre : forme 73">
            <a:extLst>
              <a:ext uri="{FF2B5EF4-FFF2-40B4-BE49-F238E27FC236}">
                <a16:creationId xmlns:a16="http://schemas.microsoft.com/office/drawing/2014/main" id="{30848EAC-6C25-46D4-A6D6-A6331F054717}"/>
              </a:ext>
            </a:extLst>
          </p:cNvPr>
          <p:cNvSpPr/>
          <p:nvPr/>
        </p:nvSpPr>
        <p:spPr>
          <a:xfrm>
            <a:off x="3051740" y="2328074"/>
            <a:ext cx="964888" cy="948059"/>
          </a:xfrm>
          <a:custGeom>
            <a:avLst/>
            <a:gdLst>
              <a:gd name="connsiteX0" fmla="*/ 0 w 964888"/>
              <a:gd name="connsiteY0" fmla="*/ 0 h 948059"/>
              <a:gd name="connsiteX1" fmla="*/ 5610 w 964888"/>
              <a:gd name="connsiteY1" fmla="*/ 67317 h 948059"/>
              <a:gd name="connsiteX2" fmla="*/ 953669 w 964888"/>
              <a:gd name="connsiteY2" fmla="*/ 67317 h 948059"/>
              <a:gd name="connsiteX3" fmla="*/ 964888 w 964888"/>
              <a:gd name="connsiteY3" fmla="*/ 948059 h 948059"/>
            </a:gdLst>
            <a:ahLst/>
            <a:cxnLst>
              <a:cxn ang="0">
                <a:pos x="connsiteX0" y="connsiteY0"/>
              </a:cxn>
              <a:cxn ang="0">
                <a:pos x="connsiteX1" y="connsiteY1"/>
              </a:cxn>
              <a:cxn ang="0">
                <a:pos x="connsiteX2" y="connsiteY2"/>
              </a:cxn>
              <a:cxn ang="0">
                <a:pos x="connsiteX3" y="connsiteY3"/>
              </a:cxn>
            </a:cxnLst>
            <a:rect l="l" t="t" r="r" b="b"/>
            <a:pathLst>
              <a:path w="964888" h="948059">
                <a:moveTo>
                  <a:pt x="0" y="0"/>
                </a:moveTo>
                <a:lnTo>
                  <a:pt x="5610" y="67317"/>
                </a:lnTo>
                <a:lnTo>
                  <a:pt x="953669" y="67317"/>
                </a:lnTo>
                <a:lnTo>
                  <a:pt x="964888" y="948059"/>
                </a:ln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Google Shape;132;p25">
            <a:extLst>
              <a:ext uri="{FF2B5EF4-FFF2-40B4-BE49-F238E27FC236}">
                <a16:creationId xmlns:a16="http://schemas.microsoft.com/office/drawing/2014/main" id="{98105414-CFC1-4077-878A-BCA2E87CDEC3}"/>
              </a:ext>
            </a:extLst>
          </p:cNvPr>
          <p:cNvSpPr txBox="1"/>
          <p:nvPr/>
        </p:nvSpPr>
        <p:spPr>
          <a:xfrm>
            <a:off x="4100082" y="2396670"/>
            <a:ext cx="1521669"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lvl="0"/>
            <a:r>
              <a:rPr lang="fr-FR" sz="1000" dirty="0">
                <a:solidFill>
                  <a:srgbClr val="999999"/>
                </a:solidFill>
              </a:rPr>
              <a:t>Il fonde en 1994 le World Wide Web Consortium (W3C) au Massachusetts Institute of </a:t>
            </a:r>
            <a:r>
              <a:rPr lang="fr-FR" sz="1000" dirty="0" err="1">
                <a:solidFill>
                  <a:srgbClr val="999999"/>
                </a:solidFill>
              </a:rPr>
              <a:t>Technology</a:t>
            </a:r>
            <a:r>
              <a:rPr lang="fr-FR" sz="1000" dirty="0">
                <a:solidFill>
                  <a:srgbClr val="999999"/>
                </a:solidFill>
              </a:rPr>
              <a:t> (MIT)</a:t>
            </a:r>
            <a:endParaRPr sz="1000" dirty="0">
              <a:solidFill>
                <a:srgbClr val="999999"/>
              </a:solidFill>
            </a:endParaRPr>
          </a:p>
        </p:txBody>
      </p:sp>
      <p:pic>
        <p:nvPicPr>
          <p:cNvPr id="76" name="Image 75">
            <a:extLst>
              <a:ext uri="{FF2B5EF4-FFF2-40B4-BE49-F238E27FC236}">
                <a16:creationId xmlns:a16="http://schemas.microsoft.com/office/drawing/2014/main" id="{8DD7E50E-5172-4E7C-A92C-594A821FC8A5}"/>
              </a:ext>
            </a:extLst>
          </p:cNvPr>
          <p:cNvPicPr>
            <a:picLocks noChangeAspect="1"/>
          </p:cNvPicPr>
          <p:nvPr/>
        </p:nvPicPr>
        <p:blipFill>
          <a:blip r:embed="rId25"/>
          <a:stretch>
            <a:fillRect/>
          </a:stretch>
        </p:blipFill>
        <p:spPr>
          <a:xfrm>
            <a:off x="4029003" y="1072770"/>
            <a:ext cx="509005" cy="696945"/>
          </a:xfrm>
          <a:prstGeom prst="rect">
            <a:avLst/>
          </a:prstGeom>
        </p:spPr>
      </p:pic>
      <p:pic>
        <p:nvPicPr>
          <p:cNvPr id="77" name="Image 76">
            <a:extLst>
              <a:ext uri="{FF2B5EF4-FFF2-40B4-BE49-F238E27FC236}">
                <a16:creationId xmlns:a16="http://schemas.microsoft.com/office/drawing/2014/main" id="{4B8DDB5C-1EEE-4651-8828-B9C87F89F51B}"/>
              </a:ext>
            </a:extLst>
          </p:cNvPr>
          <p:cNvPicPr>
            <a:picLocks noChangeAspect="1"/>
          </p:cNvPicPr>
          <p:nvPr/>
        </p:nvPicPr>
        <p:blipFill>
          <a:blip r:embed="rId26"/>
          <a:stretch>
            <a:fillRect/>
          </a:stretch>
        </p:blipFill>
        <p:spPr>
          <a:xfrm>
            <a:off x="3512366" y="1472987"/>
            <a:ext cx="493229" cy="2770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02 -</a:t>
            </a:r>
            <a:r>
              <a:rPr lang="fr-FR" sz="800" b="1" dirty="0">
                <a:solidFill>
                  <a:srgbClr val="666666"/>
                </a:solidFill>
              </a:rPr>
              <a:t>Web</a:t>
            </a:r>
            <a:endParaRPr sz="800" b="1" dirty="0">
              <a:solidFill>
                <a:srgbClr val="666666"/>
              </a:solidFill>
            </a:endParaRPr>
          </a:p>
        </p:txBody>
      </p:sp>
      <p:sp>
        <p:nvSpPr>
          <p:cNvPr id="68" name="Google Shape;103;p25">
            <a:extLst>
              <a:ext uri="{FF2B5EF4-FFF2-40B4-BE49-F238E27FC236}">
                <a16:creationId xmlns:a16="http://schemas.microsoft.com/office/drawing/2014/main" id="{2F77B188-91CD-48BD-B16E-7FAFF4D6C335}"/>
              </a:ext>
            </a:extLst>
          </p:cNvPr>
          <p:cNvSpPr txBox="1">
            <a:spLocks/>
          </p:cNvSpPr>
          <p:nvPr/>
        </p:nvSpPr>
        <p:spPr>
          <a:xfrm>
            <a:off x="-9515" y="10587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2- </a:t>
            </a:r>
            <a:r>
              <a:rPr lang="fr-FR" sz="1000" b="1" u="sng" dirty="0">
                <a:solidFill>
                  <a:srgbClr val="000000"/>
                </a:solidFill>
              </a:rPr>
              <a:t>WEB, URL et Moteurs de recherche</a:t>
            </a:r>
            <a:r>
              <a:rPr lang="fr-FR" sz="800" b="1" dirty="0">
                <a:solidFill>
                  <a:srgbClr val="000000"/>
                </a:solidFill>
              </a:rPr>
              <a:t>.</a:t>
            </a:r>
          </a:p>
        </p:txBody>
      </p:sp>
      <p:sp>
        <p:nvSpPr>
          <p:cNvPr id="20" name="Rectangle 19">
            <a:extLst>
              <a:ext uri="{FF2B5EF4-FFF2-40B4-BE49-F238E27FC236}">
                <a16:creationId xmlns:a16="http://schemas.microsoft.com/office/drawing/2014/main" id="{D831EF6D-0A47-4D0B-A96A-4D661419539A}"/>
              </a:ext>
            </a:extLst>
          </p:cNvPr>
          <p:cNvSpPr/>
          <p:nvPr/>
        </p:nvSpPr>
        <p:spPr>
          <a:xfrm>
            <a:off x="67626" y="353678"/>
            <a:ext cx="7395600" cy="10556736"/>
          </a:xfrm>
          <a:prstGeom prst="rect">
            <a:avLst/>
          </a:prstGeom>
        </p:spPr>
        <p:txBody>
          <a:bodyPr wrap="square">
            <a:spAutoFit/>
          </a:bodyPr>
          <a:lstStyle/>
          <a:p>
            <a:r>
              <a:rPr lang="fr-FR" sz="1000" dirty="0"/>
              <a:t>Il en existe bien d’autres dont 2 qui se veulent écologiques et solidaires en reversant les bénéfices pour de bonnes œuvres :</a:t>
            </a:r>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r>
              <a:rPr lang="fr-FR" sz="1000" b="1" i="1" dirty="0"/>
              <a:t>Q5 : Prenez 5 minutes à lire le document d’aide à la recherche de « Google » :  </a:t>
            </a:r>
            <a:r>
              <a:rPr lang="fr-FR" sz="1000" b="1" i="1" dirty="0">
                <a:hlinkClick r:id="rId5"/>
              </a:rPr>
              <a:t>Affiner les recherches sur le Web</a:t>
            </a:r>
            <a:endParaRPr lang="fr-FR" sz="1000" b="1" i="1" dirty="0"/>
          </a:p>
          <a:p>
            <a:r>
              <a:rPr lang="fr-FR" sz="1000" b="1" i="1" dirty="0"/>
              <a:t>Q6 : Avec le moteur de recherche « Google » saisissez « escargot de bourgogne » et constatez que l’on trouve à la fois des sites sur les escargots de bourgogne mais aussi sur de délicieuses recettes de cuisine !</a:t>
            </a:r>
          </a:p>
          <a:p>
            <a:r>
              <a:rPr lang="fr-FR" sz="1000" b="1" i="1" dirty="0"/>
              <a:t>Q7 : Relancez la même recherche mais en excluant toute recette de cuisine en ajoutant ce qu’il faut.</a:t>
            </a:r>
          </a:p>
          <a:p>
            <a:endParaRPr lang="fr-FR" sz="1000" b="1" i="1" dirty="0"/>
          </a:p>
          <a:p>
            <a:endParaRPr lang="fr-FR" sz="1000" b="1" i="1" dirty="0"/>
          </a:p>
          <a:p>
            <a:endParaRPr lang="fr-FR" sz="1000" b="1" i="1" dirty="0"/>
          </a:p>
          <a:p>
            <a:endParaRPr lang="fr-FR" sz="1000" b="1" i="1" dirty="0"/>
          </a:p>
          <a:p>
            <a:r>
              <a:rPr lang="fr-FR" sz="1000" b="1" i="1" dirty="0"/>
              <a:t>Q8 : Relancez la même recherche en limitant aux résultats datant de moins d’un</a:t>
            </a:r>
          </a:p>
          <a:p>
            <a:r>
              <a:rPr lang="fr-FR" sz="1000" b="1" i="1" dirty="0"/>
              <a:t> mois et comparez</a:t>
            </a:r>
          </a:p>
          <a:p>
            <a:endParaRPr lang="fr-FR" sz="1000" b="1" i="1" dirty="0"/>
          </a:p>
          <a:p>
            <a:endParaRPr lang="fr-FR" sz="1000" b="1" i="1" dirty="0"/>
          </a:p>
          <a:p>
            <a:endParaRPr lang="fr-FR" sz="1000" b="1" i="1" dirty="0"/>
          </a:p>
          <a:p>
            <a:endParaRPr lang="fr-FR" sz="1000" b="1" i="1" dirty="0"/>
          </a:p>
          <a:p>
            <a:endParaRPr lang="fr-FR" sz="1000" b="1" i="1" dirty="0"/>
          </a:p>
          <a:p>
            <a:endParaRPr lang="fr-FR" sz="1000" b="1" i="1" dirty="0"/>
          </a:p>
          <a:p>
            <a:endParaRPr lang="fr-FR" sz="1000" dirty="0"/>
          </a:p>
          <a:p>
            <a:endParaRPr lang="fr-FR" sz="1000" dirty="0"/>
          </a:p>
          <a:p>
            <a:r>
              <a:rPr lang="fr-FR" sz="1000" b="1" i="1" dirty="0"/>
              <a:t>Q9 : Visionnez la vidéo de la CNIL (Commission Nationale de l'Informatique et des Libertés) sur les « </a:t>
            </a:r>
            <a:r>
              <a:rPr lang="fr-FR" sz="1000" b="1" i="1" dirty="0">
                <a:hlinkClick r:id="rId6"/>
              </a:rPr>
              <a:t>Cookies</a:t>
            </a:r>
            <a:r>
              <a:rPr lang="fr-FR" sz="1000" b="1" i="1" dirty="0"/>
              <a:t> »</a:t>
            </a:r>
          </a:p>
          <a:p>
            <a:r>
              <a:rPr lang="fr-FR" sz="1000" b="1" i="1" dirty="0"/>
              <a:t>Pour ceux qui le souhaitent, voici comment interdire les cookies tiers : « </a:t>
            </a:r>
            <a:r>
              <a:rPr lang="fr-FR" sz="1000" b="1" i="1" dirty="0">
                <a:hlinkClick r:id="rId7"/>
              </a:rPr>
              <a:t>Les outils</a:t>
            </a:r>
            <a:r>
              <a:rPr lang="fr-FR" sz="1000" b="1" i="1" dirty="0"/>
              <a:t> »</a:t>
            </a:r>
          </a:p>
          <a:p>
            <a:endParaRPr lang="fr-FR" sz="1000" b="1" i="1" dirty="0"/>
          </a:p>
          <a:p>
            <a:endParaRPr lang="fr-FR" sz="1000" b="1" i="1" dirty="0"/>
          </a:p>
          <a:p>
            <a:endParaRPr lang="fr-FR" sz="1000" b="1" i="1" dirty="0"/>
          </a:p>
          <a:p>
            <a:r>
              <a:rPr lang="fr-FR" sz="1000" dirty="0"/>
              <a:t>Le couple HTML+CSS (Hyper </a:t>
            </a:r>
            <a:r>
              <a:rPr lang="fr-FR" sz="1000" dirty="0" err="1"/>
              <a:t>Text</a:t>
            </a:r>
            <a:r>
              <a:rPr lang="fr-FR" sz="1000" dirty="0"/>
              <a:t> Markup Langage et </a:t>
            </a:r>
            <a:r>
              <a:rPr lang="fr-FR" sz="1000" dirty="0" err="1"/>
              <a:t>Cascading</a:t>
            </a:r>
            <a:r>
              <a:rPr lang="fr-FR" sz="1000" dirty="0"/>
              <a:t> Style Sheets) permet de créer des pages visibles sur un navigateur Web (Browser en Anglais).</a:t>
            </a:r>
          </a:p>
          <a:p>
            <a:r>
              <a:rPr lang="fr-FR" sz="1000" dirty="0"/>
              <a:t>Pour faire simple, le code HTML défini le contenu d'une page et le code CSS sa mise en page.</a:t>
            </a:r>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r>
              <a:rPr lang="fr-FR" sz="1000" dirty="0"/>
              <a:t>	HTML Pur				HTML + CSS</a:t>
            </a:r>
          </a:p>
          <a:p>
            <a:pPr algn="just"/>
            <a:r>
              <a:rPr lang="fr-FR" sz="1000" dirty="0"/>
              <a:t>Dans cette activité, nous allons exclusivement nous intéresser au HTML puis dans l'activité suivante au CSS.</a:t>
            </a:r>
          </a:p>
          <a:p>
            <a:pPr algn="just"/>
            <a:r>
              <a:rPr lang="fr-FR" sz="1000" dirty="0"/>
              <a:t>Grâce au HTML vous allez pouvoir, dans votre navigateur (Firefox, Chrome, Opera, etc.), afficher du texte, afficher des images, proposer des hyperliens (liens vers d'autres pages web), afficher des formulaires et même maintenant afficher des vidéos (grâce à la dernière version du HTML, l'HTML5).</a:t>
            </a:r>
          </a:p>
          <a:p>
            <a:pPr algn="just"/>
            <a:r>
              <a:rPr lang="fr-FR" sz="1000" dirty="0"/>
              <a:t>HTML n'est pas un langage de programmation (comme le Python par exemple), ici, pas question de conditions, de boucles... c'est un langage de description.</a:t>
            </a:r>
          </a:p>
          <a:p>
            <a:pPr marL="1168400" algn="just"/>
            <a:r>
              <a:rPr lang="fr-FR" sz="1000" dirty="0"/>
              <a:t>Pour coder plusieurs solutions sont possibles :</a:t>
            </a:r>
          </a:p>
          <a:p>
            <a:pPr marL="1339850" lvl="0" indent="-171450" algn="just">
              <a:buFont typeface="Wingdings" panose="05000000000000000000" pitchFamily="2" charset="2"/>
              <a:buChar char="ü"/>
            </a:pPr>
            <a:r>
              <a:rPr lang="fr-FR" sz="1000" dirty="0"/>
              <a:t>Avec éditeur en ligne (comme "</a:t>
            </a:r>
            <a:r>
              <a:rPr lang="fr-FR" sz="1000" dirty="0" err="1"/>
              <a:t>jsfiddle</a:t>
            </a:r>
            <a:r>
              <a:rPr lang="fr-FR" sz="1000" dirty="0"/>
              <a:t>" ou "</a:t>
            </a:r>
            <a:r>
              <a:rPr lang="fr-FR" sz="1000" dirty="0" err="1"/>
              <a:t>jsbin</a:t>
            </a:r>
            <a:r>
              <a:rPr lang="fr-FR" sz="1000" dirty="0"/>
              <a:t>") pratique juste pour tester du code</a:t>
            </a:r>
          </a:p>
          <a:p>
            <a:pPr marL="1339850" lvl="0" indent="-171450" algn="just">
              <a:buFont typeface="Wingdings" panose="05000000000000000000" pitchFamily="2" charset="2"/>
              <a:buChar char="ü"/>
            </a:pPr>
            <a:r>
              <a:rPr lang="fr-FR" sz="1000" dirty="0"/>
              <a:t>Avec un éditeur de texte quelconque (</a:t>
            </a:r>
            <a:r>
              <a:rPr lang="fr-FR" sz="1000" dirty="0" err="1"/>
              <a:t>notepad</a:t>
            </a:r>
            <a:r>
              <a:rPr lang="fr-FR" sz="1000" dirty="0"/>
              <a:t>++) en enregistrant le fichier avec l'extension html.</a:t>
            </a:r>
          </a:p>
        </p:txBody>
      </p:sp>
      <p:pic>
        <p:nvPicPr>
          <p:cNvPr id="21" name="Image 20">
            <a:extLst>
              <a:ext uri="{FF2B5EF4-FFF2-40B4-BE49-F238E27FC236}">
                <a16:creationId xmlns:a16="http://schemas.microsoft.com/office/drawing/2014/main" id="{C074CE3D-4A8F-455E-A6E1-1BB936ADAACF}"/>
              </a:ext>
            </a:extLst>
          </p:cNvPr>
          <p:cNvPicPr>
            <a:picLocks noChangeAspect="1"/>
          </p:cNvPicPr>
          <p:nvPr/>
        </p:nvPicPr>
        <p:blipFill>
          <a:blip r:embed="rId8"/>
          <a:stretch>
            <a:fillRect/>
          </a:stretch>
        </p:blipFill>
        <p:spPr>
          <a:xfrm>
            <a:off x="352855" y="599899"/>
            <a:ext cx="1544446" cy="1202081"/>
          </a:xfrm>
          <a:prstGeom prst="rect">
            <a:avLst/>
          </a:prstGeom>
        </p:spPr>
      </p:pic>
      <p:pic>
        <p:nvPicPr>
          <p:cNvPr id="22" name="Image 21">
            <a:extLst>
              <a:ext uri="{FF2B5EF4-FFF2-40B4-BE49-F238E27FC236}">
                <a16:creationId xmlns:a16="http://schemas.microsoft.com/office/drawing/2014/main" id="{F6F921F7-6CFB-4EDE-A2B9-480CFAAF6C2E}"/>
              </a:ext>
            </a:extLst>
          </p:cNvPr>
          <p:cNvPicPr>
            <a:picLocks noChangeAspect="1"/>
          </p:cNvPicPr>
          <p:nvPr/>
        </p:nvPicPr>
        <p:blipFill>
          <a:blip r:embed="rId9"/>
          <a:stretch>
            <a:fillRect/>
          </a:stretch>
        </p:blipFill>
        <p:spPr>
          <a:xfrm>
            <a:off x="2222351" y="714199"/>
            <a:ext cx="1711488" cy="790751"/>
          </a:xfrm>
          <a:prstGeom prst="rect">
            <a:avLst/>
          </a:prstGeom>
        </p:spPr>
      </p:pic>
      <p:sp>
        <p:nvSpPr>
          <p:cNvPr id="23" name="Rectangle 22">
            <a:extLst>
              <a:ext uri="{FF2B5EF4-FFF2-40B4-BE49-F238E27FC236}">
                <a16:creationId xmlns:a16="http://schemas.microsoft.com/office/drawing/2014/main" id="{B9C564BB-3842-419F-862D-033AD5B7C01C}"/>
              </a:ext>
            </a:extLst>
          </p:cNvPr>
          <p:cNvSpPr/>
          <p:nvPr/>
        </p:nvSpPr>
        <p:spPr>
          <a:xfrm>
            <a:off x="4037414" y="679098"/>
            <a:ext cx="3425811" cy="861774"/>
          </a:xfrm>
          <a:prstGeom prst="rect">
            <a:avLst/>
          </a:prstGeom>
        </p:spPr>
        <p:txBody>
          <a:bodyPr wrap="square">
            <a:spAutoFit/>
          </a:bodyPr>
          <a:lstStyle/>
          <a:p>
            <a:pPr algn="just"/>
            <a:r>
              <a:rPr lang="fr-FR" sz="1000" dirty="0"/>
              <a:t>Le principal moteur de recherche est le mastodonte «Google », il est critiqué par son manque de respect de nos données privées pour notamment optimiser ses gains publicitaires mais c’est celui que nous allons utiliser pour la suite.</a:t>
            </a:r>
          </a:p>
        </p:txBody>
      </p:sp>
      <p:sp>
        <p:nvSpPr>
          <p:cNvPr id="24" name="ZoneTexte 23">
            <a:extLst>
              <a:ext uri="{FF2B5EF4-FFF2-40B4-BE49-F238E27FC236}">
                <a16:creationId xmlns:a16="http://schemas.microsoft.com/office/drawing/2014/main" id="{E0036B63-ECCF-45C9-86D5-2B34402AEEE4}"/>
              </a:ext>
            </a:extLst>
          </p:cNvPr>
          <p:cNvSpPr txBox="1"/>
          <p:nvPr/>
        </p:nvSpPr>
        <p:spPr>
          <a:xfrm>
            <a:off x="158600" y="2387600"/>
            <a:ext cx="7162949" cy="307777"/>
          </a:xfrm>
          <a:prstGeom prst="rect">
            <a:avLst/>
          </a:prstGeom>
          <a:noFill/>
          <a:ln>
            <a:solidFill>
              <a:schemeClr val="tx1"/>
            </a:solidFill>
            <a:prstDash val="dash"/>
          </a:ln>
        </p:spPr>
        <p:txBody>
          <a:bodyPr wrap="square" rtlCol="0">
            <a:spAutoFit/>
          </a:bodyPr>
          <a:lstStyle/>
          <a:p>
            <a:r>
              <a:rPr lang="fr-FR" b="1" dirty="0">
                <a:solidFill>
                  <a:srgbClr val="FF0000"/>
                </a:solidFill>
              </a:rPr>
              <a:t>escargot de bourgogne -recettes</a:t>
            </a:r>
          </a:p>
        </p:txBody>
      </p:sp>
      <p:sp>
        <p:nvSpPr>
          <p:cNvPr id="53" name="ZoneTexte 52">
            <a:extLst>
              <a:ext uri="{FF2B5EF4-FFF2-40B4-BE49-F238E27FC236}">
                <a16:creationId xmlns:a16="http://schemas.microsoft.com/office/drawing/2014/main" id="{31343626-12E7-459C-9251-5A1F078B4133}"/>
              </a:ext>
            </a:extLst>
          </p:cNvPr>
          <p:cNvSpPr txBox="1"/>
          <p:nvPr/>
        </p:nvSpPr>
        <p:spPr>
          <a:xfrm>
            <a:off x="160649" y="3368784"/>
            <a:ext cx="5416700" cy="307777"/>
          </a:xfrm>
          <a:prstGeom prst="rect">
            <a:avLst/>
          </a:prstGeom>
          <a:noFill/>
          <a:ln>
            <a:solidFill>
              <a:schemeClr val="tx1"/>
            </a:solidFill>
            <a:prstDash val="dash"/>
          </a:ln>
        </p:spPr>
        <p:txBody>
          <a:bodyPr wrap="square" rtlCol="0">
            <a:spAutoFit/>
          </a:bodyPr>
          <a:lstStyle/>
          <a:p>
            <a:r>
              <a:rPr lang="fr-FR" b="1" dirty="0">
                <a:solidFill>
                  <a:srgbClr val="FF0000"/>
                </a:solidFill>
              </a:rPr>
              <a:t>Cliquer sur outils puis choisir Date Moins d’un mois</a:t>
            </a:r>
            <a:endParaRPr lang="fr-FR" dirty="0"/>
          </a:p>
        </p:txBody>
      </p:sp>
      <p:sp>
        <p:nvSpPr>
          <p:cNvPr id="26" name="Rectangle 25">
            <a:extLst>
              <a:ext uri="{FF2B5EF4-FFF2-40B4-BE49-F238E27FC236}">
                <a16:creationId xmlns:a16="http://schemas.microsoft.com/office/drawing/2014/main" id="{324C20E0-891D-41FC-9CEE-28C2961F2B31}"/>
              </a:ext>
            </a:extLst>
          </p:cNvPr>
          <p:cNvSpPr/>
          <p:nvPr/>
        </p:nvSpPr>
        <p:spPr>
          <a:xfrm>
            <a:off x="73799" y="3767728"/>
            <a:ext cx="5590401" cy="707886"/>
          </a:xfrm>
          <a:prstGeom prst="rect">
            <a:avLst/>
          </a:prstGeom>
        </p:spPr>
        <p:txBody>
          <a:bodyPr wrap="square">
            <a:spAutoFit/>
          </a:bodyPr>
          <a:lstStyle/>
          <a:p>
            <a:pPr algn="just"/>
            <a:r>
              <a:rPr lang="fr-FR" sz="1000" dirty="0"/>
              <a:t>Les cookies informatiques (à ne pas confondre avec les petits gâteaux du même nom) sont des fichiers stockés sur votre ordinateur par les sites web que vous visitez. Ils contiennent des informations telles que vos préférences de navigation, votre statut de connexion (mot de passe notamment) etc. Ils sont utiles mais il vaut mieux savoir les gérer ! </a:t>
            </a: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9515" y="4919000"/>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a:t>
            </a:r>
            <a:endParaRPr lang="fr-FR" sz="800" b="1" dirty="0">
              <a:solidFill>
                <a:srgbClr val="000000"/>
              </a:solidFill>
            </a:endParaRPr>
          </a:p>
        </p:txBody>
      </p:sp>
      <p:pic>
        <p:nvPicPr>
          <p:cNvPr id="2" name="Image 1">
            <a:extLst>
              <a:ext uri="{FF2B5EF4-FFF2-40B4-BE49-F238E27FC236}">
                <a16:creationId xmlns:a16="http://schemas.microsoft.com/office/drawing/2014/main" id="{79D076EC-D924-4236-B778-38FE33B4DDFE}"/>
              </a:ext>
            </a:extLst>
          </p:cNvPr>
          <p:cNvPicPr>
            <a:picLocks noChangeAspect="1"/>
          </p:cNvPicPr>
          <p:nvPr/>
        </p:nvPicPr>
        <p:blipFill rotWithShape="1">
          <a:blip r:embed="rId10"/>
          <a:srcRect b="41239"/>
          <a:stretch/>
        </p:blipFill>
        <p:spPr>
          <a:xfrm>
            <a:off x="543125" y="5849303"/>
            <a:ext cx="2188654" cy="3098742"/>
          </a:xfrm>
          <a:prstGeom prst="rect">
            <a:avLst/>
          </a:prstGeom>
        </p:spPr>
      </p:pic>
      <p:pic>
        <p:nvPicPr>
          <p:cNvPr id="3" name="Image 2">
            <a:extLst>
              <a:ext uri="{FF2B5EF4-FFF2-40B4-BE49-F238E27FC236}">
                <a16:creationId xmlns:a16="http://schemas.microsoft.com/office/drawing/2014/main" id="{3773C5B2-FE34-4E84-B0D8-FCC72A904FD6}"/>
              </a:ext>
            </a:extLst>
          </p:cNvPr>
          <p:cNvPicPr>
            <a:picLocks noChangeAspect="1"/>
          </p:cNvPicPr>
          <p:nvPr/>
        </p:nvPicPr>
        <p:blipFill rotWithShape="1">
          <a:blip r:embed="rId11"/>
          <a:srcRect l="12077" r="8831"/>
          <a:stretch/>
        </p:blipFill>
        <p:spPr>
          <a:xfrm>
            <a:off x="2827747" y="5849302"/>
            <a:ext cx="4350890" cy="3098741"/>
          </a:xfrm>
          <a:prstGeom prst="rect">
            <a:avLst/>
          </a:prstGeom>
        </p:spPr>
      </p:pic>
      <p:pic>
        <p:nvPicPr>
          <p:cNvPr id="4" name="Image 3">
            <a:extLst>
              <a:ext uri="{FF2B5EF4-FFF2-40B4-BE49-F238E27FC236}">
                <a16:creationId xmlns:a16="http://schemas.microsoft.com/office/drawing/2014/main" id="{A72FA26B-BD8B-4E0D-B5E3-44F5AEA46CD0}"/>
              </a:ext>
            </a:extLst>
          </p:cNvPr>
          <p:cNvPicPr>
            <a:picLocks noChangeAspect="1"/>
          </p:cNvPicPr>
          <p:nvPr/>
        </p:nvPicPr>
        <p:blipFill>
          <a:blip r:embed="rId12"/>
          <a:stretch>
            <a:fillRect/>
          </a:stretch>
        </p:blipFill>
        <p:spPr>
          <a:xfrm>
            <a:off x="5664200" y="2847373"/>
            <a:ext cx="1636948" cy="1628241"/>
          </a:xfrm>
          <a:prstGeom prst="rect">
            <a:avLst/>
          </a:prstGeom>
        </p:spPr>
      </p:pic>
    </p:spTree>
    <p:extLst>
      <p:ext uri="{BB962C8B-B14F-4D97-AF65-F5344CB8AC3E}">
        <p14:creationId xmlns:p14="http://schemas.microsoft.com/office/powerpoint/2010/main" val="2785045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Image 2">
            <a:extLst>
              <a:ext uri="{FF2B5EF4-FFF2-40B4-BE49-F238E27FC236}">
                <a16:creationId xmlns:a16="http://schemas.microsoft.com/office/drawing/2014/main" id="{7A28DF87-8CDC-45B1-B8D1-924AAD6A4FB4}"/>
              </a:ext>
            </a:extLst>
          </p:cNvPr>
          <p:cNvPicPr>
            <a:picLocks noChangeAspect="1"/>
          </p:cNvPicPr>
          <p:nvPr/>
        </p:nvPicPr>
        <p:blipFill>
          <a:blip r:embed="rId3"/>
          <a:stretch>
            <a:fillRect/>
          </a:stretch>
        </p:blipFill>
        <p:spPr>
          <a:xfrm>
            <a:off x="4083438" y="7946661"/>
            <a:ext cx="3267850" cy="1569534"/>
          </a:xfrm>
          <a:prstGeom prst="rect">
            <a:avLst/>
          </a:prstGeom>
        </p:spPr>
      </p:pic>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4">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5">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03 -</a:t>
            </a:r>
            <a:r>
              <a:rPr lang="fr-FR" sz="800" b="1" dirty="0">
                <a:solidFill>
                  <a:srgbClr val="666666"/>
                </a:solidFill>
              </a:rPr>
              <a:t>Web</a:t>
            </a:r>
            <a:endParaRPr sz="800" b="1" dirty="0">
              <a:solidFill>
                <a:srgbClr val="666666"/>
              </a:solidFill>
            </a:endParaRP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0" y="6458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 </a:t>
            </a:r>
            <a:endParaRPr lang="fr-FR" sz="800" b="1" dirty="0">
              <a:solidFill>
                <a:srgbClr val="000000"/>
              </a:solidFill>
            </a:endParaRPr>
          </a:p>
        </p:txBody>
      </p:sp>
      <p:sp>
        <p:nvSpPr>
          <p:cNvPr id="4" name="Rectangle 3">
            <a:extLst>
              <a:ext uri="{FF2B5EF4-FFF2-40B4-BE49-F238E27FC236}">
                <a16:creationId xmlns:a16="http://schemas.microsoft.com/office/drawing/2014/main" id="{97888DAE-925B-410C-9B85-309F27782E29}"/>
              </a:ext>
            </a:extLst>
          </p:cNvPr>
          <p:cNvSpPr/>
          <p:nvPr/>
        </p:nvSpPr>
        <p:spPr>
          <a:xfrm>
            <a:off x="0" y="312388"/>
            <a:ext cx="7366775" cy="10248960"/>
          </a:xfrm>
          <a:prstGeom prst="rect">
            <a:avLst/>
          </a:prstGeom>
        </p:spPr>
        <p:txBody>
          <a:bodyPr wrap="square">
            <a:spAutoFit/>
          </a:bodyPr>
          <a:lstStyle/>
          <a:p>
            <a:pPr algn="just"/>
            <a:r>
              <a:rPr lang="fr-FR" sz="1000" dirty="0"/>
              <a:t>En HTML tout est une histoire de balise que l'on ouvre et que l'on ferme. Une balise ouvrante est de la forme </a:t>
            </a:r>
            <a:r>
              <a:rPr lang="fr-FR" sz="1000" b="1" dirty="0"/>
              <a:t>&lt;</a:t>
            </a:r>
            <a:r>
              <a:rPr lang="fr-FR" sz="1000" b="1" dirty="0" err="1"/>
              <a:t>nom_de_la_balise</a:t>
            </a:r>
            <a:r>
              <a:rPr lang="fr-FR" sz="1000" b="1" dirty="0"/>
              <a:t>&gt;, </a:t>
            </a:r>
            <a:r>
              <a:rPr lang="fr-FR" sz="1000" dirty="0"/>
              <a:t>les balises fermantes sont de la forme </a:t>
            </a:r>
            <a:r>
              <a:rPr lang="fr-FR" sz="1000" b="1" dirty="0"/>
              <a:t>&lt;/</a:t>
            </a:r>
            <a:r>
              <a:rPr lang="fr-FR" sz="1000" b="1" dirty="0" err="1"/>
              <a:t>nom_de_la_balise</a:t>
            </a:r>
            <a:r>
              <a:rPr lang="fr-FR" sz="1000" b="1" dirty="0"/>
              <a:t>&gt;.</a:t>
            </a:r>
          </a:p>
          <a:p>
            <a:pPr algn="just"/>
            <a:r>
              <a:rPr lang="fr-FR" sz="1000" dirty="0"/>
              <a:t>Toute balise ouverte doit être refermée à un moment ou un autre. La balise ouvrante et la balise fermante peuvent être sur la même ligne ou pas, cela n'a aucune espèce d'importance, la seule question à se poser ici est : ai-je bien refermé toutes les balises que j'ai ouvertes ?</a:t>
            </a:r>
          </a:p>
          <a:p>
            <a:pPr algn="just"/>
            <a:r>
              <a:rPr lang="fr-FR" sz="1000" dirty="0"/>
              <a:t>Enfin pour terminer avec les généralités sur les balises, il est important de savoir qu'une structure du type :</a:t>
            </a:r>
          </a:p>
          <a:p>
            <a:pPr algn="just"/>
            <a:r>
              <a:rPr lang="fr-FR" sz="1000" b="1" dirty="0"/>
              <a:t>&lt;balise1&gt;</a:t>
            </a:r>
          </a:p>
          <a:p>
            <a:pPr algn="just"/>
            <a:r>
              <a:rPr lang="fr-FR" sz="1000" b="1" dirty="0">
                <a:solidFill>
                  <a:srgbClr val="FF0000"/>
                </a:solidFill>
              </a:rPr>
              <a:t>	&lt;balise2&gt; </a:t>
            </a:r>
          </a:p>
          <a:p>
            <a:pPr algn="just"/>
            <a:r>
              <a:rPr lang="fr-FR" sz="1000" b="1" dirty="0"/>
              <a:t>&lt;/balise1&gt; </a:t>
            </a:r>
          </a:p>
          <a:p>
            <a:pPr algn="just"/>
            <a:r>
              <a:rPr lang="fr-FR" sz="1000" b="1" dirty="0"/>
              <a:t>	</a:t>
            </a:r>
            <a:r>
              <a:rPr lang="fr-FR" sz="1000" b="1" dirty="0">
                <a:solidFill>
                  <a:srgbClr val="FF0000"/>
                </a:solidFill>
              </a:rPr>
              <a:t>&lt;/balise2&gt; </a:t>
            </a:r>
          </a:p>
          <a:p>
            <a:pPr algn="just"/>
            <a:r>
              <a:rPr lang="fr-FR" sz="1000" b="1" dirty="0"/>
              <a:t>est interdite, la balise2 a été ouverte après la balise1</a:t>
            </a:r>
            <a:r>
              <a:rPr lang="fr-FR" sz="1000" dirty="0"/>
              <a:t>, elle devra donc être refermée avant la balise1.</a:t>
            </a:r>
          </a:p>
          <a:p>
            <a:pPr algn="just"/>
            <a:r>
              <a:rPr lang="fr-FR" sz="1000" dirty="0"/>
              <a:t>En revanche, l'enchaînement suivant est correct :</a:t>
            </a:r>
          </a:p>
          <a:p>
            <a:pPr algn="just"/>
            <a:r>
              <a:rPr lang="fr-FR" sz="1000" b="1" dirty="0"/>
              <a:t>&lt;balise1&gt;</a:t>
            </a:r>
          </a:p>
          <a:p>
            <a:pPr algn="just"/>
            <a:r>
              <a:rPr lang="fr-FR" sz="1000" b="1" dirty="0"/>
              <a:t>	 </a:t>
            </a:r>
            <a:r>
              <a:rPr lang="fr-FR" sz="1000" b="1" dirty="0">
                <a:solidFill>
                  <a:srgbClr val="00B050"/>
                </a:solidFill>
              </a:rPr>
              <a:t>&lt;balise2&gt; </a:t>
            </a:r>
          </a:p>
          <a:p>
            <a:pPr algn="just"/>
            <a:r>
              <a:rPr lang="fr-FR" sz="1000" b="1" dirty="0">
                <a:solidFill>
                  <a:srgbClr val="00B050"/>
                </a:solidFill>
              </a:rPr>
              <a:t>	&lt;/balise2&gt; </a:t>
            </a:r>
            <a:endParaRPr lang="fr-FR" sz="1000" b="1" dirty="0"/>
          </a:p>
          <a:p>
            <a:pPr algn="just"/>
            <a:r>
              <a:rPr lang="fr-FR" sz="1000" b="1" dirty="0"/>
              <a:t>&lt;/balise1&gt;</a:t>
            </a:r>
          </a:p>
          <a:p>
            <a:pPr algn="just"/>
            <a:r>
              <a:rPr lang="fr-FR" sz="1000" dirty="0"/>
              <a:t>Il est important de comprendre que chaque balise a une signification qu'il faut bien respecter (on parle de la sémantique des balises). </a:t>
            </a:r>
          </a:p>
          <a:p>
            <a:pPr algn="just"/>
            <a:r>
              <a:rPr lang="fr-FR" sz="1000" dirty="0"/>
              <a:t>Par exemple un texte situé entre la balise ouvrante et fermante:</a:t>
            </a:r>
          </a:p>
          <a:p>
            <a:pPr marL="171450" indent="-171450" algn="just">
              <a:buFont typeface="Wingdings" panose="05000000000000000000" pitchFamily="2" charset="2"/>
              <a:buChar char="ü"/>
            </a:pPr>
            <a:r>
              <a:rPr lang="fr-FR" sz="1000" dirty="0"/>
              <a:t>&lt;h1&gt; est obligatoirement un titre important (il existe des balises &lt;h2&gt;, &lt;h3&gt;......qui sont aussi des titres, mais des titres moins importants (sous-titre)). </a:t>
            </a:r>
          </a:p>
          <a:p>
            <a:pPr marL="171450" indent="-171450" algn="just">
              <a:buFont typeface="Wingdings" panose="05000000000000000000" pitchFamily="2" charset="2"/>
              <a:buChar char="ü"/>
            </a:pPr>
            <a:r>
              <a:rPr lang="fr-FR" sz="1000" dirty="0"/>
              <a:t>La balise &lt;p&gt; permet de définir des paragraphes</a:t>
            </a:r>
          </a:p>
          <a:p>
            <a:pPr marL="171450" indent="-171450" algn="just">
              <a:buFont typeface="Wingdings" panose="05000000000000000000" pitchFamily="2" charset="2"/>
              <a:buChar char="ü"/>
            </a:pPr>
            <a:r>
              <a:rPr lang="fr-FR" sz="1000" dirty="0"/>
              <a:t>La balise &lt;</a:t>
            </a:r>
            <a:r>
              <a:rPr lang="fr-FR" sz="1000" dirty="0" err="1"/>
              <a:t>strong</a:t>
            </a:r>
            <a:r>
              <a:rPr lang="fr-FR" sz="1000" dirty="0"/>
              <a:t>&gt; permet de mettre en évidence un élément important.</a:t>
            </a:r>
          </a:p>
          <a:p>
            <a:pPr marL="171450" indent="-171450" algn="just">
              <a:buFont typeface="Wingdings" panose="05000000000000000000" pitchFamily="2" charset="2"/>
              <a:buChar char="ü"/>
            </a:pPr>
            <a:r>
              <a:rPr lang="fr-FR" sz="1000" dirty="0"/>
              <a:t>Vous devez aussi savoir qu'il existe des balises qui sont à la fois ouvrantes et fermantes (&lt;balise/&gt;) : un exemple, la balise permettant de sauter une ligne, la balise &lt;</a:t>
            </a:r>
            <a:r>
              <a:rPr lang="fr-FR" sz="1000" dirty="0" err="1"/>
              <a:t>br</a:t>
            </a:r>
            <a:r>
              <a:rPr lang="fr-FR" sz="1000" dirty="0"/>
              <a:t>/&gt;.</a:t>
            </a:r>
          </a:p>
          <a:p>
            <a:pPr algn="just"/>
            <a:r>
              <a:rPr lang="fr-FR" sz="1000" dirty="0"/>
              <a:t>Vous pouvez retrouver une liste de toutes les balises existantes sur </a:t>
            </a:r>
            <a:r>
              <a:rPr lang="fr-FR" sz="1000" dirty="0">
                <a:hlinkClick r:id="rId6"/>
              </a:rPr>
              <a:t>W3schools</a:t>
            </a:r>
            <a:endParaRPr lang="fr-FR" sz="1000" dirty="0"/>
          </a:p>
          <a:p>
            <a:pPr algn="just"/>
            <a:endParaRPr lang="fr-FR" sz="1000" dirty="0"/>
          </a:p>
          <a:p>
            <a:pPr algn="just"/>
            <a:r>
              <a:rPr lang="fr-FR" sz="1000" b="1" i="1" dirty="0"/>
              <a:t>Q10 : Installer </a:t>
            </a:r>
            <a:r>
              <a:rPr lang="fr-FR" sz="1000" b="1" i="1" dirty="0" err="1"/>
              <a:t>notepd</a:t>
            </a:r>
            <a:r>
              <a:rPr lang="fr-FR" sz="1000" b="1" i="1" dirty="0"/>
              <a:t>++ en téléchargeant le setup </a:t>
            </a:r>
            <a:r>
              <a:rPr lang="fr-FR" sz="1000" b="1" i="1" dirty="0">
                <a:hlinkClick r:id="rId7"/>
              </a:rPr>
              <a:t>ici</a:t>
            </a:r>
            <a:r>
              <a:rPr lang="fr-FR" sz="1000" b="1" i="1" dirty="0"/>
              <a:t>.</a:t>
            </a:r>
          </a:p>
          <a:p>
            <a:pPr algn="just"/>
            <a:endParaRPr lang="fr-FR" sz="1000" b="1" i="1" dirty="0"/>
          </a:p>
          <a:p>
            <a:pPr algn="just"/>
            <a:r>
              <a:rPr lang="fr-FR" sz="1000" b="1" i="1" dirty="0"/>
              <a:t>Q11 : À l'aide de Notepad++, créer un nouveau fichier.</a:t>
            </a:r>
          </a:p>
          <a:p>
            <a:pPr algn="just"/>
            <a:endParaRPr lang="fr-FR" sz="1000" b="1" i="1" dirty="0"/>
          </a:p>
          <a:p>
            <a:pPr algn="just"/>
            <a:r>
              <a:rPr lang="fr-FR" sz="1000" b="1" i="1" dirty="0"/>
              <a:t>Q12 : Sauvegardez-le en précisant son nom avec obligatoirement l'extension ".html", par exemple "index.html".</a:t>
            </a:r>
          </a:p>
          <a:p>
            <a:pPr algn="just"/>
            <a:endParaRPr lang="fr-FR" sz="1000" b="1" i="1" dirty="0"/>
          </a:p>
          <a:p>
            <a:pPr algn="just"/>
            <a:r>
              <a:rPr lang="fr-FR" sz="1000" b="1" i="1" dirty="0"/>
              <a:t>Q13 : Écrivez le code suivant dans votre éditeur de texte (sans oublier de sauvegarder quand vous avez terminé) :</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b="1" i="1" dirty="0"/>
              <a:t>Q14 :Testez votre code à l'aide d'un navigateur web (Firefox ou Chrome) en “double-cliquant” sur le fichier index.html.</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dirty="0"/>
              <a:t>L'en-tête contient, dans notre exemple, 2 balises : la balise &lt;</a:t>
            </a:r>
            <a:r>
              <a:rPr lang="fr-FR" sz="1000" dirty="0" err="1"/>
              <a:t>meta</a:t>
            </a:r>
            <a:r>
              <a:rPr lang="fr-FR" sz="1000" dirty="0"/>
              <a:t> </a:t>
            </a:r>
            <a:r>
              <a:rPr lang="fr-FR" sz="1000" dirty="0" err="1"/>
              <a:t>charset</a:t>
            </a:r>
            <a:r>
              <a:rPr lang="fr-FR" sz="1000" dirty="0"/>
              <a:t>="utf-8"&gt; qui permet de définir l'encodage des caractères (utf-8) et la balise &lt;</a:t>
            </a:r>
            <a:r>
              <a:rPr lang="fr-FR" sz="1000" dirty="0" err="1"/>
              <a:t>title</a:t>
            </a:r>
            <a:r>
              <a:rPr lang="fr-FR" sz="1000" dirty="0"/>
              <a:t>&gt; qui définit le titre de la page (attention ce titre ne s'affiche pas dans le navigateur, ne pas confondre avec la balise &lt;h1&gt;), il s’affiche sur l’onglet de la page.</a:t>
            </a:r>
          </a:p>
          <a:p>
            <a:pPr algn="just"/>
            <a:endParaRPr lang="fr-FR" sz="1000" b="1" i="1" dirty="0"/>
          </a:p>
        </p:txBody>
      </p:sp>
      <p:sp>
        <p:nvSpPr>
          <p:cNvPr id="8" name="Rectangle 7">
            <a:extLst>
              <a:ext uri="{FF2B5EF4-FFF2-40B4-BE49-F238E27FC236}">
                <a16:creationId xmlns:a16="http://schemas.microsoft.com/office/drawing/2014/main" id="{B6BDE2E9-8214-4EF3-9BE9-AB6858EFA83D}"/>
              </a:ext>
            </a:extLst>
          </p:cNvPr>
          <p:cNvSpPr/>
          <p:nvPr/>
        </p:nvSpPr>
        <p:spPr>
          <a:xfrm>
            <a:off x="0" y="7504719"/>
            <a:ext cx="4129900" cy="2246769"/>
          </a:xfrm>
          <a:prstGeom prst="rect">
            <a:avLst/>
          </a:prstGeom>
        </p:spPr>
        <p:txBody>
          <a:bodyPr wrap="square">
            <a:spAutoFit/>
          </a:bodyPr>
          <a:lstStyle/>
          <a:p>
            <a:r>
              <a:rPr lang="fr-FR" sz="1000" dirty="0"/>
              <a:t>Vous reconnaissez le code se trouvant entre les balises &lt;body&gt; :</a:t>
            </a:r>
          </a:p>
          <a:p>
            <a:r>
              <a:rPr lang="fr-FR" sz="1000" dirty="0"/>
              <a:t>&lt;body&gt;</a:t>
            </a:r>
          </a:p>
          <a:p>
            <a:r>
              <a:rPr lang="fr-FR" sz="1000" dirty="0"/>
              <a:t>......</a:t>
            </a:r>
          </a:p>
          <a:p>
            <a:r>
              <a:rPr lang="fr-FR" sz="1000" dirty="0"/>
              <a:t>&lt;/body&gt; </a:t>
            </a:r>
          </a:p>
          <a:p>
            <a:r>
              <a:rPr lang="fr-FR" sz="1000" dirty="0"/>
              <a:t>Tout votre code HTML devra se trouver entre ces 2 balises.</a:t>
            </a:r>
          </a:p>
          <a:p>
            <a:endParaRPr lang="fr-FR" sz="1000" dirty="0"/>
          </a:p>
          <a:p>
            <a:r>
              <a:rPr lang="fr-FR" sz="1000" dirty="0"/>
              <a:t>La première ligne (&lt;!doctype html&gt;) permet d'indiquer au navigateur que nous utiliserons la dernière version du HTML, le fameux HTML5.</a:t>
            </a:r>
          </a:p>
          <a:p>
            <a:endParaRPr lang="fr-FR" sz="1000" dirty="0"/>
          </a:p>
          <a:p>
            <a:r>
              <a:rPr lang="fr-FR" sz="1000" dirty="0"/>
              <a:t>La balise &lt;html&gt; est obligatoire, l'attribut </a:t>
            </a:r>
            <a:r>
              <a:rPr lang="fr-FR" sz="1000" dirty="0" err="1"/>
              <a:t>lang</a:t>
            </a:r>
            <a:r>
              <a:rPr lang="fr-FR" sz="1000" dirty="0"/>
              <a:t>="</a:t>
            </a:r>
            <a:r>
              <a:rPr lang="fr-FR" sz="1000" dirty="0" err="1"/>
              <a:t>fr</a:t>
            </a:r>
            <a:r>
              <a:rPr lang="fr-FR" sz="1000" dirty="0"/>
              <a:t>" permet d'indiquer au navigateur que nous utiliserons le français pour écrire notre page.</a:t>
            </a:r>
          </a:p>
          <a:p>
            <a:endParaRPr lang="fr-FR" sz="1000" dirty="0"/>
          </a:p>
          <a:p>
            <a:r>
              <a:rPr lang="fr-FR" sz="1000" dirty="0"/>
              <a:t>Les balises &lt;</a:t>
            </a:r>
            <a:r>
              <a:rPr lang="fr-FR" sz="1000" dirty="0" err="1"/>
              <a:t>head</a:t>
            </a:r>
            <a:r>
              <a:rPr lang="fr-FR" sz="1000" dirty="0"/>
              <a:t>&gt;...&lt;/</a:t>
            </a:r>
            <a:r>
              <a:rPr lang="fr-FR" sz="1000" dirty="0" err="1"/>
              <a:t>head</a:t>
            </a:r>
            <a:r>
              <a:rPr lang="fr-FR" sz="1000" dirty="0"/>
              <a:t>&gt; délimitent ce que l'on appelle l'en-tête. </a:t>
            </a:r>
          </a:p>
          <a:p>
            <a:endParaRPr lang="fr-FR" sz="1000" dirty="0"/>
          </a:p>
        </p:txBody>
      </p:sp>
      <p:sp>
        <p:nvSpPr>
          <p:cNvPr id="9" name="Forme libre : forme 8">
            <a:extLst>
              <a:ext uri="{FF2B5EF4-FFF2-40B4-BE49-F238E27FC236}">
                <a16:creationId xmlns:a16="http://schemas.microsoft.com/office/drawing/2014/main" id="{60C9293C-48D2-4E95-BF24-96717B2300E2}"/>
              </a:ext>
            </a:extLst>
          </p:cNvPr>
          <p:cNvSpPr/>
          <p:nvPr/>
        </p:nvSpPr>
        <p:spPr>
          <a:xfrm>
            <a:off x="3779837" y="8153400"/>
            <a:ext cx="862563" cy="1905263"/>
          </a:xfrm>
          <a:custGeom>
            <a:avLst/>
            <a:gdLst>
              <a:gd name="connsiteX0" fmla="*/ 0 w 3117850"/>
              <a:gd name="connsiteY0" fmla="*/ 1651000 h 1651000"/>
              <a:gd name="connsiteX1" fmla="*/ 2813050 w 3117850"/>
              <a:gd name="connsiteY1" fmla="*/ 1651000 h 1651000"/>
              <a:gd name="connsiteX2" fmla="*/ 3117850 w 3117850"/>
              <a:gd name="connsiteY2" fmla="*/ 0 h 1651000"/>
            </a:gdLst>
            <a:ahLst/>
            <a:cxnLst>
              <a:cxn ang="0">
                <a:pos x="connsiteX0" y="connsiteY0"/>
              </a:cxn>
              <a:cxn ang="0">
                <a:pos x="connsiteX1" y="connsiteY1"/>
              </a:cxn>
              <a:cxn ang="0">
                <a:pos x="connsiteX2" y="connsiteY2"/>
              </a:cxn>
            </a:cxnLst>
            <a:rect l="l" t="t" r="r" b="b"/>
            <a:pathLst>
              <a:path w="3117850" h="1651000">
                <a:moveTo>
                  <a:pt x="0" y="1651000"/>
                </a:moveTo>
                <a:lnTo>
                  <a:pt x="2813050" y="1651000"/>
                </a:lnTo>
                <a:lnTo>
                  <a:pt x="3117850" y="0"/>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920F918F-CFF3-41AC-A2EA-2CA547369B4F}"/>
              </a:ext>
            </a:extLst>
          </p:cNvPr>
          <p:cNvPicPr>
            <a:picLocks noChangeAspect="1"/>
          </p:cNvPicPr>
          <p:nvPr/>
        </p:nvPicPr>
        <p:blipFill>
          <a:blip r:embed="rId8"/>
          <a:stretch>
            <a:fillRect/>
          </a:stretch>
        </p:blipFill>
        <p:spPr>
          <a:xfrm>
            <a:off x="67625" y="5585831"/>
            <a:ext cx="7128688" cy="1730487"/>
          </a:xfrm>
          <a:prstGeom prst="rect">
            <a:avLst/>
          </a:prstGeom>
        </p:spPr>
      </p:pic>
    </p:spTree>
    <p:extLst>
      <p:ext uri="{BB962C8B-B14F-4D97-AF65-F5344CB8AC3E}">
        <p14:creationId xmlns:p14="http://schemas.microsoft.com/office/powerpoint/2010/main" val="424546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 name="Google Shape;103;p25">
            <a:extLst>
              <a:ext uri="{FF2B5EF4-FFF2-40B4-BE49-F238E27FC236}">
                <a16:creationId xmlns:a16="http://schemas.microsoft.com/office/drawing/2014/main" id="{5CE94993-B0BA-4DBA-B4D8-E839AB4CF810}"/>
              </a:ext>
            </a:extLst>
          </p:cNvPr>
          <p:cNvSpPr txBox="1">
            <a:spLocks/>
          </p:cNvSpPr>
          <p:nvPr/>
        </p:nvSpPr>
        <p:spPr>
          <a:xfrm>
            <a:off x="0" y="8153357"/>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4- </a:t>
            </a:r>
            <a:r>
              <a:rPr lang="fr-FR" sz="1000" b="1" u="sng" dirty="0">
                <a:solidFill>
                  <a:srgbClr val="000000"/>
                </a:solidFill>
              </a:rPr>
              <a:t>CSS : </a:t>
            </a:r>
            <a:endParaRPr lang="fr-FR" sz="800" b="1" dirty="0">
              <a:solidFill>
                <a:srgbClr val="000000"/>
              </a:solidFill>
            </a:endParaRPr>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04 -</a:t>
            </a:r>
            <a:r>
              <a:rPr lang="fr-FR" sz="800" b="1" dirty="0">
                <a:solidFill>
                  <a:srgbClr val="666666"/>
                </a:solidFill>
              </a:rPr>
              <a:t>Web</a:t>
            </a:r>
            <a:endParaRPr sz="800" b="1" dirty="0">
              <a:solidFill>
                <a:srgbClr val="666666"/>
              </a:solidFill>
            </a:endParaRP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0" y="6458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 </a:t>
            </a:r>
            <a:endParaRPr lang="fr-FR" sz="800" b="1" dirty="0">
              <a:solidFill>
                <a:srgbClr val="000000"/>
              </a:solidFill>
            </a:endParaRPr>
          </a:p>
        </p:txBody>
      </p:sp>
      <p:sp>
        <p:nvSpPr>
          <p:cNvPr id="4" name="Rectangle 3">
            <a:extLst>
              <a:ext uri="{FF2B5EF4-FFF2-40B4-BE49-F238E27FC236}">
                <a16:creationId xmlns:a16="http://schemas.microsoft.com/office/drawing/2014/main" id="{97888DAE-925B-410C-9B85-309F27782E29}"/>
              </a:ext>
            </a:extLst>
          </p:cNvPr>
          <p:cNvSpPr/>
          <p:nvPr/>
        </p:nvSpPr>
        <p:spPr>
          <a:xfrm>
            <a:off x="0" y="312388"/>
            <a:ext cx="7366775" cy="5170646"/>
          </a:xfrm>
          <a:prstGeom prst="rect">
            <a:avLst/>
          </a:prstGeom>
        </p:spPr>
        <p:txBody>
          <a:bodyPr wrap="square">
            <a:spAutoFit/>
          </a:bodyPr>
          <a:lstStyle/>
          <a:p>
            <a:pPr algn="just"/>
            <a:r>
              <a:rPr lang="fr-FR" sz="1000" b="1" i="1" dirty="0"/>
              <a:t>Q15 : En effectuant une recherche sur internet (par exemple sur Wikipédia) créez votre page Web présentant les grands repères historiques du Web en se servant de l'exemple ci-après présentant un code HTML commenté et son résultat, autour des grands événements contemporains au Web et en partant du fichier précédent.</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dirty="0"/>
              <a:t>Page Web correspondante :</a:t>
            </a:r>
          </a:p>
        </p:txBody>
      </p:sp>
      <p:pic>
        <p:nvPicPr>
          <p:cNvPr id="2" name="Image 1">
            <a:extLst>
              <a:ext uri="{FF2B5EF4-FFF2-40B4-BE49-F238E27FC236}">
                <a16:creationId xmlns:a16="http://schemas.microsoft.com/office/drawing/2014/main" id="{387B6126-0C5A-4C44-9A42-FFC27C324D8C}"/>
              </a:ext>
            </a:extLst>
          </p:cNvPr>
          <p:cNvPicPr>
            <a:picLocks noChangeAspect="1"/>
          </p:cNvPicPr>
          <p:nvPr/>
        </p:nvPicPr>
        <p:blipFill>
          <a:blip r:embed="rId5"/>
          <a:stretch>
            <a:fillRect/>
          </a:stretch>
        </p:blipFill>
        <p:spPr>
          <a:xfrm>
            <a:off x="67624" y="866386"/>
            <a:ext cx="7330247" cy="4321564"/>
          </a:xfrm>
          <a:prstGeom prst="rect">
            <a:avLst/>
          </a:prstGeom>
        </p:spPr>
      </p:pic>
      <p:pic>
        <p:nvPicPr>
          <p:cNvPr id="13" name="Image 12">
            <a:extLst>
              <a:ext uri="{FF2B5EF4-FFF2-40B4-BE49-F238E27FC236}">
                <a16:creationId xmlns:a16="http://schemas.microsoft.com/office/drawing/2014/main" id="{B3DAE92F-D2AE-41F2-B7B8-87FFEEF958C8}"/>
              </a:ext>
            </a:extLst>
          </p:cNvPr>
          <p:cNvPicPr/>
          <p:nvPr/>
        </p:nvPicPr>
        <p:blipFill>
          <a:blip r:embed="rId6"/>
          <a:stretch>
            <a:fillRect/>
          </a:stretch>
        </p:blipFill>
        <p:spPr>
          <a:xfrm>
            <a:off x="119380" y="5395961"/>
            <a:ext cx="3131820" cy="2719949"/>
          </a:xfrm>
          <a:prstGeom prst="rect">
            <a:avLst/>
          </a:prstGeom>
          <a:ln>
            <a:solidFill>
              <a:schemeClr val="tx1"/>
            </a:solidFill>
          </a:ln>
        </p:spPr>
      </p:pic>
      <p:sp>
        <p:nvSpPr>
          <p:cNvPr id="6" name="ZoneTexte 5">
            <a:extLst>
              <a:ext uri="{FF2B5EF4-FFF2-40B4-BE49-F238E27FC236}">
                <a16:creationId xmlns:a16="http://schemas.microsoft.com/office/drawing/2014/main" id="{46627D37-CBAB-4281-8133-C62428D8F885}"/>
              </a:ext>
            </a:extLst>
          </p:cNvPr>
          <p:cNvSpPr txBox="1"/>
          <p:nvPr/>
        </p:nvSpPr>
        <p:spPr>
          <a:xfrm>
            <a:off x="-31903" y="8395555"/>
            <a:ext cx="3283103" cy="1477328"/>
          </a:xfrm>
          <a:prstGeom prst="rect">
            <a:avLst/>
          </a:prstGeom>
          <a:noFill/>
        </p:spPr>
        <p:txBody>
          <a:bodyPr wrap="square" rtlCol="0">
            <a:spAutoFit/>
          </a:bodyPr>
          <a:lstStyle/>
          <a:p>
            <a:pPr algn="just"/>
            <a:r>
              <a:rPr lang="fr-FR" sz="1000" dirty="0"/>
              <a:t>Le code CSS peut être écrit dans le fichier contenant le code HTML mais cela n'est pas conseillé ; il est préférable de créer un fichier CSS avec l'extension ".</a:t>
            </a:r>
            <a:r>
              <a:rPr lang="fr-FR" sz="1000" dirty="0" err="1"/>
              <a:t>css</a:t>
            </a:r>
            <a:r>
              <a:rPr lang="fr-FR" sz="1000" dirty="0"/>
              <a:t>" contenant uniquement le code CSS et en parallèle le fichier HTML avec l'extension ".html" contenant uniquement le code HTML !</a:t>
            </a:r>
          </a:p>
          <a:p>
            <a:pPr algn="just"/>
            <a:r>
              <a:rPr lang="fr-FR" sz="1000" dirty="0"/>
              <a:t>Voici l'exemple de code CSS qui donnera un peu de couleur à notre exemple de l'activité précédente sur le code HTML !</a:t>
            </a:r>
          </a:p>
        </p:txBody>
      </p:sp>
      <p:pic>
        <p:nvPicPr>
          <p:cNvPr id="7" name="Image 6">
            <a:extLst>
              <a:ext uri="{FF2B5EF4-FFF2-40B4-BE49-F238E27FC236}">
                <a16:creationId xmlns:a16="http://schemas.microsoft.com/office/drawing/2014/main" id="{3D8D676B-D3F5-4D78-944D-F42A9F6CA78F}"/>
              </a:ext>
            </a:extLst>
          </p:cNvPr>
          <p:cNvPicPr>
            <a:picLocks noChangeAspect="1"/>
          </p:cNvPicPr>
          <p:nvPr/>
        </p:nvPicPr>
        <p:blipFill>
          <a:blip r:embed="rId7"/>
          <a:stretch>
            <a:fillRect/>
          </a:stretch>
        </p:blipFill>
        <p:spPr>
          <a:xfrm>
            <a:off x="3346450" y="6037032"/>
            <a:ext cx="4027652" cy="4308209"/>
          </a:xfrm>
          <a:prstGeom prst="rect">
            <a:avLst/>
          </a:prstGeom>
        </p:spPr>
      </p:pic>
      <p:cxnSp>
        <p:nvCxnSpPr>
          <p:cNvPr id="9" name="Connecteur droit avec flèche 8">
            <a:extLst>
              <a:ext uri="{FF2B5EF4-FFF2-40B4-BE49-F238E27FC236}">
                <a16:creationId xmlns:a16="http://schemas.microsoft.com/office/drawing/2014/main" id="{59DD1E8F-79D3-40BB-B164-78E5120FA51A}"/>
              </a:ext>
            </a:extLst>
          </p:cNvPr>
          <p:cNvCxnSpPr>
            <a:cxnSpLocks/>
          </p:cNvCxnSpPr>
          <p:nvPr/>
        </p:nvCxnSpPr>
        <p:spPr>
          <a:xfrm flipV="1">
            <a:off x="604474" y="8268330"/>
            <a:ext cx="2741976" cy="55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959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 name="Google Shape;103;p25">
            <a:extLst>
              <a:ext uri="{FF2B5EF4-FFF2-40B4-BE49-F238E27FC236}">
                <a16:creationId xmlns:a16="http://schemas.microsoft.com/office/drawing/2014/main" id="{5CE94993-B0BA-4DBA-B4D8-E839AB4CF810}"/>
              </a:ext>
            </a:extLst>
          </p:cNvPr>
          <p:cNvSpPr txBox="1">
            <a:spLocks/>
          </p:cNvSpPr>
          <p:nvPr/>
        </p:nvSpPr>
        <p:spPr>
          <a:xfrm>
            <a:off x="0" y="171407"/>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4- </a:t>
            </a:r>
            <a:r>
              <a:rPr lang="fr-FR" sz="1000" b="1" u="sng" dirty="0">
                <a:solidFill>
                  <a:srgbClr val="000000"/>
                </a:solidFill>
              </a:rPr>
              <a:t>CSS : </a:t>
            </a:r>
            <a:endParaRPr lang="fr-FR" sz="800" b="1" dirty="0">
              <a:solidFill>
                <a:srgbClr val="000000"/>
              </a:solidFill>
            </a:endParaRPr>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05 -</a:t>
            </a:r>
            <a:r>
              <a:rPr lang="fr-FR" sz="800" b="1" dirty="0">
                <a:solidFill>
                  <a:srgbClr val="666666"/>
                </a:solidFill>
              </a:rPr>
              <a:t>Web</a:t>
            </a:r>
            <a:endParaRPr sz="800" b="1" dirty="0">
              <a:solidFill>
                <a:srgbClr val="666666"/>
              </a:solidFill>
            </a:endParaRPr>
          </a:p>
        </p:txBody>
      </p:sp>
      <p:sp>
        <p:nvSpPr>
          <p:cNvPr id="14" name="ZoneTexte 13">
            <a:extLst>
              <a:ext uri="{FF2B5EF4-FFF2-40B4-BE49-F238E27FC236}">
                <a16:creationId xmlns:a16="http://schemas.microsoft.com/office/drawing/2014/main" id="{83B194BB-BDAC-4759-920C-3C2A5B8FEB65}"/>
              </a:ext>
            </a:extLst>
          </p:cNvPr>
          <p:cNvSpPr txBox="1"/>
          <p:nvPr/>
        </p:nvSpPr>
        <p:spPr>
          <a:xfrm>
            <a:off x="1" y="419207"/>
            <a:ext cx="2825750" cy="3323987"/>
          </a:xfrm>
          <a:prstGeom prst="rect">
            <a:avLst/>
          </a:prstGeom>
          <a:noFill/>
        </p:spPr>
        <p:txBody>
          <a:bodyPr wrap="square" rtlCol="0">
            <a:spAutoFit/>
          </a:bodyPr>
          <a:lstStyle/>
          <a:p>
            <a:pPr algn="just"/>
            <a:r>
              <a:rPr lang="fr-FR" sz="1000" dirty="0"/>
              <a:t>Le résultat sur la page web :</a:t>
            </a:r>
          </a:p>
          <a:p>
            <a:pPr algn="just"/>
            <a:r>
              <a:rPr lang="fr-FR" sz="1000" b="1" i="1" dirty="0"/>
              <a:t>Q16 : Prenez le temps d'étudier le code CSS précédent en lisant les commentaires et en observant le résultat obtenu.</a:t>
            </a:r>
          </a:p>
          <a:p>
            <a:pPr algn="just"/>
            <a:endParaRPr lang="fr-FR" sz="1000" b="1" i="1" dirty="0"/>
          </a:p>
          <a:p>
            <a:pPr algn="just"/>
            <a:r>
              <a:rPr lang="fr-FR" sz="1000" b="1" i="1" dirty="0"/>
              <a:t>Q17 : Écrivez un code CSS afin de rendre le plus joli possible votre travail de la question Q15 autour des grands repères historiques du Web... avec une image de fond de votre choix téléchargeable sur Internet !</a:t>
            </a:r>
          </a:p>
          <a:p>
            <a:pPr algn="just"/>
            <a:endParaRPr lang="fr-FR" sz="1000" b="1" i="1" dirty="0"/>
          </a:p>
          <a:p>
            <a:pPr algn="just"/>
            <a:r>
              <a:rPr lang="fr-FR" sz="1000" b="1" i="1" dirty="0"/>
              <a:t>Q18 : Enregistrez votre travail de la manière suivante : "style.css" dans le même dossier que votre précédent travail.</a:t>
            </a:r>
          </a:p>
          <a:p>
            <a:pPr algn="just"/>
            <a:endParaRPr lang="fr-FR" sz="1000" dirty="0"/>
          </a:p>
          <a:p>
            <a:pPr algn="just"/>
            <a:r>
              <a:rPr lang="fr-FR" sz="1000" dirty="0"/>
              <a:t>Pour l'instant notre CSS ne sera pas appliqué à votre page ! Pour ce faire, il faut modifier votre code HTML en ajoutant une ligne qui va permettre d'associer votre code CSS à votre page.</a:t>
            </a:r>
          </a:p>
        </p:txBody>
      </p:sp>
      <p:pic>
        <p:nvPicPr>
          <p:cNvPr id="3" name="Image 2">
            <a:extLst>
              <a:ext uri="{FF2B5EF4-FFF2-40B4-BE49-F238E27FC236}">
                <a16:creationId xmlns:a16="http://schemas.microsoft.com/office/drawing/2014/main" id="{B4D9E38B-0409-43FA-BB33-5E689CB5671C}"/>
              </a:ext>
            </a:extLst>
          </p:cNvPr>
          <p:cNvPicPr>
            <a:picLocks noChangeAspect="1"/>
          </p:cNvPicPr>
          <p:nvPr/>
        </p:nvPicPr>
        <p:blipFill>
          <a:blip r:embed="rId5"/>
          <a:stretch>
            <a:fillRect/>
          </a:stretch>
        </p:blipFill>
        <p:spPr>
          <a:xfrm>
            <a:off x="2825751" y="171407"/>
            <a:ext cx="4637475" cy="3499981"/>
          </a:xfrm>
          <a:prstGeom prst="rect">
            <a:avLst/>
          </a:prstGeom>
        </p:spPr>
      </p:pic>
      <p:sp>
        <p:nvSpPr>
          <p:cNvPr id="17" name="Rectangle 16">
            <a:extLst>
              <a:ext uri="{FF2B5EF4-FFF2-40B4-BE49-F238E27FC236}">
                <a16:creationId xmlns:a16="http://schemas.microsoft.com/office/drawing/2014/main" id="{A730A52F-4327-4A67-9C4D-B7C1C6C2A422}"/>
              </a:ext>
            </a:extLst>
          </p:cNvPr>
          <p:cNvSpPr/>
          <p:nvPr/>
        </p:nvSpPr>
        <p:spPr>
          <a:xfrm>
            <a:off x="-1200" y="3743046"/>
            <a:ext cx="7366775" cy="5170646"/>
          </a:xfrm>
          <a:prstGeom prst="rect">
            <a:avLst/>
          </a:prstGeom>
        </p:spPr>
        <p:txBody>
          <a:bodyPr wrap="square">
            <a:spAutoFit/>
          </a:bodyPr>
          <a:lstStyle/>
          <a:p>
            <a:pPr algn="just"/>
            <a:r>
              <a:rPr lang="fr-FR" sz="1000" b="1" i="1" dirty="0"/>
              <a:t>Q19 : Ouvrez votre code HMTL pour le modifiez en ajoutant la ligne suivante : &lt;</a:t>
            </a:r>
            <a:r>
              <a:rPr lang="fr-FR" sz="1000" b="1" i="1" dirty="0" err="1"/>
              <a:t>link</a:t>
            </a:r>
            <a:r>
              <a:rPr lang="fr-FR" sz="1000" b="1" i="1" dirty="0"/>
              <a:t> rel="</a:t>
            </a:r>
            <a:r>
              <a:rPr lang="fr-FR" sz="1000" b="1" i="1" dirty="0" err="1"/>
              <a:t>stylesheet</a:t>
            </a:r>
            <a:r>
              <a:rPr lang="fr-FR" sz="1000" b="1" i="1" dirty="0"/>
              <a:t>" href="style.css"/&gt;</a:t>
            </a:r>
          </a:p>
          <a:p>
            <a:pPr algn="just"/>
            <a:endParaRPr lang="fr-FR" sz="1000" b="1" i="1" dirty="0"/>
          </a:p>
          <a:p>
            <a:pPr algn="just"/>
            <a:r>
              <a:rPr lang="fr-FR" sz="1000" b="1" i="1" dirty="0"/>
              <a:t>Q20 : Testez le résultat et ajuster votre code CSS à votre convenance pour rendre le plus intéressant votre page Web.</a:t>
            </a:r>
          </a:p>
          <a:p>
            <a:pPr algn="just"/>
            <a:r>
              <a:rPr lang="fr-FR" sz="1000" b="1" i="1" dirty="0"/>
              <a:t>N'oubliez pas d'enregistrer après chaque modification sans quoi aucun changement ne sera visible !</a:t>
            </a:r>
          </a:p>
          <a:p>
            <a:pPr algn="just"/>
            <a:endParaRPr lang="fr-FR" sz="1000" b="1" i="1" dirty="0"/>
          </a:p>
          <a:p>
            <a:pPr algn="just"/>
            <a:endParaRPr lang="fr-FR" sz="1000" b="1" i="1" dirty="0"/>
          </a:p>
          <a:p>
            <a:pPr algn="just"/>
            <a:endParaRPr lang="fr-FR" sz="1000" b="1" i="1" dirty="0"/>
          </a:p>
          <a:p>
            <a:pPr algn="just"/>
            <a:r>
              <a:rPr lang="fr-FR" sz="1000" b="1" i="1" dirty="0"/>
              <a:t>Après avoir créé un compte sur un hébergeur de site (</a:t>
            </a:r>
            <a:r>
              <a:rPr lang="fr-FR" sz="1000" b="1" i="1" u="sng" dirty="0">
                <a:hlinkClick r:id="rId6" action="ppaction://hlinkfile"/>
              </a:rPr>
              <a:t>000webhost.com</a:t>
            </a:r>
            <a:r>
              <a:rPr lang="fr-FR" sz="1000" b="1" i="1" dirty="0"/>
              <a:t> par exemple), mettez en ligne votre page Web</a:t>
            </a:r>
          </a:p>
          <a:p>
            <a:pPr algn="just"/>
            <a:endParaRPr lang="fr-FR" sz="1000" b="1" i="1" dirty="0"/>
          </a:p>
          <a:p>
            <a:pPr algn="just"/>
            <a:endParaRPr lang="fr-FR" sz="1000" b="1" i="1" dirty="0"/>
          </a:p>
          <a:p>
            <a:pPr algn="just"/>
            <a:endParaRPr lang="fr-FR" sz="1000" b="1" i="1" dirty="0"/>
          </a:p>
          <a:p>
            <a:pPr algn="just"/>
            <a:r>
              <a:rPr lang="fr-FR" sz="1000" dirty="0"/>
              <a:t>Pour assurer votre sécurité sur le web, il existe 3 règles d’or:</a:t>
            </a:r>
          </a:p>
          <a:p>
            <a:pPr marL="171450" indent="-171450" algn="just">
              <a:buFont typeface="Wingdings" panose="05000000000000000000" pitchFamily="2" charset="2"/>
              <a:buChar char="Ø"/>
            </a:pPr>
            <a:r>
              <a:rPr lang="fr-FR" sz="1000" dirty="0"/>
              <a:t>Paramétrer son navigateur</a:t>
            </a:r>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marL="171450" indent="-171450" algn="just">
              <a:buFont typeface="Wingdings" panose="05000000000000000000" pitchFamily="2" charset="2"/>
              <a:buChar char="Ø"/>
            </a:pPr>
            <a:r>
              <a:rPr lang="fr-FR" sz="1000" dirty="0"/>
              <a:t>Privilégier les sites sécurisés</a:t>
            </a:r>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r>
              <a:rPr lang="fr-FR" sz="1000" dirty="0"/>
              <a:t>Respecter la propriété intellectuelle</a:t>
            </a:r>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algn="just"/>
            <a:endParaRPr lang="fr-FR" sz="1000" b="1" i="1" dirty="0"/>
          </a:p>
          <a:p>
            <a:pPr algn="just"/>
            <a:endParaRPr lang="fr-FR" sz="1000" b="1" i="1" dirty="0"/>
          </a:p>
        </p:txBody>
      </p:sp>
      <p:sp>
        <p:nvSpPr>
          <p:cNvPr id="18" name="Google Shape;103;p25">
            <a:extLst>
              <a:ext uri="{FF2B5EF4-FFF2-40B4-BE49-F238E27FC236}">
                <a16:creationId xmlns:a16="http://schemas.microsoft.com/office/drawing/2014/main" id="{FD6E61C3-2177-4A3A-97B3-790DE4FF195C}"/>
              </a:ext>
            </a:extLst>
          </p:cNvPr>
          <p:cNvSpPr txBox="1">
            <a:spLocks/>
          </p:cNvSpPr>
          <p:nvPr/>
        </p:nvSpPr>
        <p:spPr>
          <a:xfrm>
            <a:off x="0" y="4498696"/>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5- </a:t>
            </a:r>
            <a:r>
              <a:rPr lang="fr-FR" sz="1000" b="1" u="sng" dirty="0">
                <a:solidFill>
                  <a:srgbClr val="000000"/>
                </a:solidFill>
              </a:rPr>
              <a:t>Pour aller plus loin : </a:t>
            </a:r>
            <a:endParaRPr lang="fr-FR" sz="800" b="1" dirty="0">
              <a:solidFill>
                <a:srgbClr val="000000"/>
              </a:solidFill>
            </a:endParaRPr>
          </a:p>
        </p:txBody>
      </p:sp>
      <p:sp>
        <p:nvSpPr>
          <p:cNvPr id="19" name="Google Shape;103;p25">
            <a:extLst>
              <a:ext uri="{FF2B5EF4-FFF2-40B4-BE49-F238E27FC236}">
                <a16:creationId xmlns:a16="http://schemas.microsoft.com/office/drawing/2014/main" id="{E47B5588-156D-4B8C-9EEC-1F51FF7935B6}"/>
              </a:ext>
            </a:extLst>
          </p:cNvPr>
          <p:cNvSpPr txBox="1">
            <a:spLocks/>
          </p:cNvSpPr>
          <p:nvPr/>
        </p:nvSpPr>
        <p:spPr>
          <a:xfrm>
            <a:off x="0" y="5126462"/>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6- </a:t>
            </a:r>
            <a:r>
              <a:rPr lang="fr-FR" sz="1000" b="1" u="sng" dirty="0">
                <a:solidFill>
                  <a:srgbClr val="000000"/>
                </a:solidFill>
              </a:rPr>
              <a:t>Sécurité et confidentialité sur le web : </a:t>
            </a:r>
            <a:endParaRPr lang="fr-FR" sz="800" b="1" dirty="0">
              <a:solidFill>
                <a:srgbClr val="000000"/>
              </a:solidFill>
            </a:endParaRPr>
          </a:p>
        </p:txBody>
      </p:sp>
      <p:sp>
        <p:nvSpPr>
          <p:cNvPr id="8" name="ZoneTexte 7">
            <a:extLst>
              <a:ext uri="{FF2B5EF4-FFF2-40B4-BE49-F238E27FC236}">
                <a16:creationId xmlns:a16="http://schemas.microsoft.com/office/drawing/2014/main" id="{89FCC1C0-63F8-4EF4-A1A8-633380BCC70D}"/>
              </a:ext>
            </a:extLst>
          </p:cNvPr>
          <p:cNvSpPr txBox="1"/>
          <p:nvPr/>
        </p:nvSpPr>
        <p:spPr>
          <a:xfrm>
            <a:off x="67625" y="5816600"/>
            <a:ext cx="7253925" cy="830997"/>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Pour surfer sur le web en toute sécurité et confidentialité, il faut </a:t>
            </a:r>
            <a:r>
              <a:rPr lang="fr-FR" sz="1200" b="1" dirty="0">
                <a:solidFill>
                  <a:srgbClr val="FF0000"/>
                </a:solidFill>
              </a:rPr>
              <a:t>éliminer ses traces en paramétrant son navigateur.</a:t>
            </a:r>
          </a:p>
          <a:p>
            <a:pPr algn="just"/>
            <a:r>
              <a:rPr lang="fr-FR" sz="1200" b="1" dirty="0">
                <a:solidFill>
                  <a:schemeClr val="tx1"/>
                </a:solidFill>
              </a:rPr>
              <a:t>Il est possible d’effacer son historique à partir </a:t>
            </a:r>
            <a:r>
              <a:rPr lang="fr-FR" sz="1200" b="1" dirty="0">
                <a:solidFill>
                  <a:srgbClr val="FF0000"/>
                </a:solidFill>
              </a:rPr>
              <a:t>des options du navigateur ou par la combinaison des touches CTRL + SHIFT + SUPPR.</a:t>
            </a:r>
          </a:p>
        </p:txBody>
      </p:sp>
      <p:sp>
        <p:nvSpPr>
          <p:cNvPr id="21" name="ZoneTexte 20">
            <a:extLst>
              <a:ext uri="{FF2B5EF4-FFF2-40B4-BE49-F238E27FC236}">
                <a16:creationId xmlns:a16="http://schemas.microsoft.com/office/drawing/2014/main" id="{C511AEF5-F917-4F31-9A21-5236BC6A5EBA}"/>
              </a:ext>
            </a:extLst>
          </p:cNvPr>
          <p:cNvSpPr txBox="1"/>
          <p:nvPr/>
        </p:nvSpPr>
        <p:spPr>
          <a:xfrm>
            <a:off x="67625" y="6996205"/>
            <a:ext cx="7253925" cy="830997"/>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HTTPS (HyperText Transfert Protocol Secure ou protocole de transfert hypertexte sécurisé) est un protocole de communication </a:t>
            </a:r>
            <a:r>
              <a:rPr lang="fr-FR" sz="1200" b="1" dirty="0">
                <a:solidFill>
                  <a:srgbClr val="FF0000"/>
                </a:solidFill>
              </a:rPr>
              <a:t>qui protège l’intégrité ainsi que la confidentialité des données lors du transfert d’informations entre l’ordinateur de l’internaute et le serveur.</a:t>
            </a:r>
          </a:p>
          <a:p>
            <a:pPr algn="just"/>
            <a:r>
              <a:rPr lang="fr-FR" sz="1200" b="1" dirty="0">
                <a:solidFill>
                  <a:schemeClr val="tx1"/>
                </a:solidFill>
              </a:rPr>
              <a:t>Le protocole HTTPS est reconnaissable au </a:t>
            </a:r>
            <a:r>
              <a:rPr lang="fr-FR" sz="1200" b="1" dirty="0">
                <a:solidFill>
                  <a:srgbClr val="FF0000"/>
                </a:solidFill>
              </a:rPr>
              <a:t>cadenas dans la barre d’adresse.</a:t>
            </a:r>
          </a:p>
        </p:txBody>
      </p:sp>
      <p:pic>
        <p:nvPicPr>
          <p:cNvPr id="11" name="Image 10">
            <a:extLst>
              <a:ext uri="{FF2B5EF4-FFF2-40B4-BE49-F238E27FC236}">
                <a16:creationId xmlns:a16="http://schemas.microsoft.com/office/drawing/2014/main" id="{230F87E3-358E-4BC9-BE1C-DCE1BA5BC511}"/>
              </a:ext>
            </a:extLst>
          </p:cNvPr>
          <p:cNvPicPr>
            <a:picLocks noChangeAspect="1"/>
          </p:cNvPicPr>
          <p:nvPr/>
        </p:nvPicPr>
        <p:blipFill>
          <a:blip r:embed="rId7"/>
          <a:stretch>
            <a:fillRect/>
          </a:stretch>
        </p:blipFill>
        <p:spPr>
          <a:xfrm>
            <a:off x="5858075" y="7391440"/>
            <a:ext cx="352425" cy="447675"/>
          </a:xfrm>
          <a:prstGeom prst="rect">
            <a:avLst/>
          </a:prstGeom>
        </p:spPr>
      </p:pic>
      <p:sp>
        <p:nvSpPr>
          <p:cNvPr id="23" name="ZoneTexte 22">
            <a:extLst>
              <a:ext uri="{FF2B5EF4-FFF2-40B4-BE49-F238E27FC236}">
                <a16:creationId xmlns:a16="http://schemas.microsoft.com/office/drawing/2014/main" id="{67982AF2-04AD-4A5C-B973-7F0B81E9D68D}"/>
              </a:ext>
            </a:extLst>
          </p:cNvPr>
          <p:cNvSpPr txBox="1"/>
          <p:nvPr/>
        </p:nvSpPr>
        <p:spPr>
          <a:xfrm>
            <a:off x="67625" y="8277995"/>
            <a:ext cx="7253925" cy="1015663"/>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Les ressources publiées sur le Web (textes, photos, images, vidéos) sont </a:t>
            </a:r>
            <a:r>
              <a:rPr lang="fr-FR" sz="1200" b="1" dirty="0">
                <a:solidFill>
                  <a:srgbClr val="FF0000"/>
                </a:solidFill>
              </a:rPr>
              <a:t>la propriété de leur auteur et ne sont pas libres de droits</a:t>
            </a:r>
            <a:r>
              <a:rPr lang="fr-FR" sz="1200" b="1" dirty="0">
                <a:solidFill>
                  <a:schemeClr val="tx1"/>
                </a:solidFill>
              </a:rPr>
              <a:t>. </a:t>
            </a:r>
          </a:p>
          <a:p>
            <a:pPr algn="just"/>
            <a:r>
              <a:rPr lang="fr-FR" sz="1200" b="1" dirty="0">
                <a:solidFill>
                  <a:schemeClr val="tx1"/>
                </a:solidFill>
              </a:rPr>
              <a:t>Leur usage est réglementé par différentes législations en fonction des pays ou encore par des régimes spécifiques dont peuvent se réclamer les auteurs, comme les licences Creative Commons.</a:t>
            </a:r>
          </a:p>
        </p:txBody>
      </p:sp>
      <p:pic>
        <p:nvPicPr>
          <p:cNvPr id="12" name="Image 11">
            <a:extLst>
              <a:ext uri="{FF2B5EF4-FFF2-40B4-BE49-F238E27FC236}">
                <a16:creationId xmlns:a16="http://schemas.microsoft.com/office/drawing/2014/main" id="{329DFECF-0925-4A09-AF96-1BC8AAA56BE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7062" y="9254075"/>
            <a:ext cx="3012638" cy="1231972"/>
          </a:xfrm>
          <a:prstGeom prst="rect">
            <a:avLst/>
          </a:prstGeom>
        </p:spPr>
      </p:pic>
    </p:spTree>
    <p:extLst>
      <p:ext uri="{BB962C8B-B14F-4D97-AF65-F5344CB8AC3E}">
        <p14:creationId xmlns:p14="http://schemas.microsoft.com/office/powerpoint/2010/main" val="4158333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1481</Words>
  <Application>Microsoft Office PowerPoint</Application>
  <PresentationFormat>Personnalisé</PresentationFormat>
  <Paragraphs>350</Paragraphs>
  <Slides>5</Slides>
  <Notes>5</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5</vt:i4>
      </vt:variant>
    </vt:vector>
  </HeadingPairs>
  <TitlesOfParts>
    <vt:vector size="8" baseType="lpstr">
      <vt:lpstr>Arial</vt:lpstr>
      <vt:lpstr>Wingdings</vt:lpstr>
      <vt:lpstr>Simple Light</vt:lpstr>
      <vt:lpstr>Thème: Le web</vt:lpstr>
      <vt:lpstr>Sciences Numériques et Technologique   -  2de</vt:lpstr>
      <vt:lpstr>Sciences Numériques et Technologique   -  2de</vt:lpstr>
      <vt:lpstr>Sciences Numériques et Technologique   -  2de</vt:lpstr>
      <vt:lpstr>Sciences Numériques et Technologique   -  2de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Thème: Photographie numérique</dc:title>
  <dc:creator>GISELE BAREUX</dc:creator>
  <cp:lastModifiedBy>GISELE BAREUX</cp:lastModifiedBy>
  <cp:revision>33</cp:revision>
  <dcterms:modified xsi:type="dcterms:W3CDTF">2019-10-29T16:40:24Z</dcterms:modified>
</cp:coreProperties>
</file>